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84" r:id="rId1"/>
  </p:sldMasterIdLst>
  <p:sldIdLst>
    <p:sldId id="256" r:id="rId2"/>
    <p:sldId id="315" r:id="rId3"/>
    <p:sldId id="311" r:id="rId4"/>
    <p:sldId id="314" r:id="rId5"/>
    <p:sldId id="312" r:id="rId6"/>
    <p:sldId id="313" r:id="rId7"/>
    <p:sldId id="316" r:id="rId8"/>
    <p:sldId id="320" r:id="rId9"/>
    <p:sldId id="321" r:id="rId10"/>
    <p:sldId id="322" r:id="rId11"/>
    <p:sldId id="323" r:id="rId12"/>
    <p:sldId id="324" r:id="rId13"/>
    <p:sldId id="326" r:id="rId14"/>
    <p:sldId id="329" r:id="rId15"/>
    <p:sldId id="330" r:id="rId16"/>
    <p:sldId id="332" r:id="rId17"/>
    <p:sldId id="333" r:id="rId18"/>
    <p:sldId id="334" r:id="rId19"/>
    <p:sldId id="335" r:id="rId20"/>
    <p:sldId id="331" r:id="rId21"/>
    <p:sldId id="336" r:id="rId22"/>
    <p:sldId id="339" r:id="rId23"/>
    <p:sldId id="337" r:id="rId24"/>
    <p:sldId id="341" r:id="rId25"/>
    <p:sldId id="338" r:id="rId26"/>
    <p:sldId id="340" r:id="rId27"/>
    <p:sldId id="342" r:id="rId28"/>
    <p:sldId id="343" r:id="rId29"/>
    <p:sldId id="317" r:id="rId30"/>
    <p:sldId id="318" r:id="rId31"/>
    <p:sldId id="344" r:id="rId32"/>
    <p:sldId id="319" r:id="rId33"/>
    <p:sldId id="345" r:id="rId34"/>
    <p:sldId id="327" r:id="rId35"/>
    <p:sldId id="328" r:id="rId36"/>
    <p:sldId id="346" r:id="rId37"/>
    <p:sldId id="348" r:id="rId38"/>
    <p:sldId id="349" r:id="rId39"/>
    <p:sldId id="350" r:id="rId40"/>
    <p:sldId id="347" r:id="rId41"/>
    <p:sldId id="351" r:id="rId42"/>
    <p:sldId id="352" r:id="rId43"/>
    <p:sldId id="354" r:id="rId44"/>
    <p:sldId id="355" r:id="rId45"/>
    <p:sldId id="358" r:id="rId46"/>
    <p:sldId id="357" r:id="rId47"/>
    <p:sldId id="353" r:id="rId48"/>
    <p:sldId id="356" r:id="rId49"/>
    <p:sldId id="310" r:id="rId50"/>
  </p:sldIdLst>
  <p:sldSz cx="12192000" cy="6858000"/>
  <p:notesSz cx="6858000" cy="9144000"/>
  <p:embeddedFontLst>
    <p:embeddedFont>
      <p:font typeface="Calibri" panose="020F0502020204030204" pitchFamily="34" charset="0"/>
      <p:regular r:id="rId51"/>
      <p:bold r:id="rId52"/>
      <p:italic r:id="rId53"/>
      <p:boldItalic r:id="rId54"/>
    </p:embeddedFont>
    <p:embeddedFont>
      <p:font typeface="Consolas" panose="020B0609020204030204" pitchFamily="49" charset="0"/>
      <p:regular r:id="rId55"/>
      <p:bold r:id="rId56"/>
      <p:italic r:id="rId57"/>
      <p:boldItalic r:id="rId58"/>
    </p:embeddedFont>
    <p:embeddedFont>
      <p:font typeface="TH Sarabun New" panose="020B0500040200020003" pitchFamily="34" charset="-34"/>
      <p:regular r:id="rId59"/>
      <p:bold r:id="rId60"/>
      <p:italic r:id="rId61"/>
      <p:boldItalic r:id="rId62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73D9E53-4820-4A6D-B844-0A063FE2AFBB}">
          <p14:sldIdLst>
            <p14:sldId id="256"/>
            <p14:sldId id="315"/>
            <p14:sldId id="311"/>
            <p14:sldId id="314"/>
            <p14:sldId id="312"/>
            <p14:sldId id="313"/>
            <p14:sldId id="316"/>
            <p14:sldId id="320"/>
            <p14:sldId id="321"/>
            <p14:sldId id="322"/>
            <p14:sldId id="323"/>
            <p14:sldId id="324"/>
            <p14:sldId id="326"/>
            <p14:sldId id="329"/>
            <p14:sldId id="330"/>
            <p14:sldId id="332"/>
            <p14:sldId id="333"/>
            <p14:sldId id="334"/>
            <p14:sldId id="335"/>
            <p14:sldId id="331"/>
            <p14:sldId id="336"/>
            <p14:sldId id="339"/>
            <p14:sldId id="337"/>
            <p14:sldId id="341"/>
            <p14:sldId id="338"/>
            <p14:sldId id="340"/>
            <p14:sldId id="342"/>
            <p14:sldId id="343"/>
            <p14:sldId id="317"/>
            <p14:sldId id="318"/>
            <p14:sldId id="344"/>
            <p14:sldId id="319"/>
            <p14:sldId id="345"/>
            <p14:sldId id="327"/>
            <p14:sldId id="328"/>
            <p14:sldId id="346"/>
            <p14:sldId id="348"/>
            <p14:sldId id="349"/>
            <p14:sldId id="350"/>
            <p14:sldId id="347"/>
            <p14:sldId id="351"/>
            <p14:sldId id="352"/>
            <p14:sldId id="354"/>
            <p14:sldId id="355"/>
            <p14:sldId id="358"/>
            <p14:sldId id="357"/>
            <p14:sldId id="353"/>
            <p14:sldId id="356"/>
            <p14:sldId id="31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CF6"/>
    <a:srgbClr val="F60000"/>
    <a:srgbClr val="FFFF99"/>
    <a:srgbClr val="37FF01"/>
    <a:srgbClr val="FFFFFF"/>
    <a:srgbClr val="FF9999"/>
    <a:srgbClr val="FF92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204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6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presProps" Target="presProps.xml"/><Relationship Id="rId68" Type="http://schemas.openxmlformats.org/officeDocument/2006/relationships/customXml" Target="../customXml/item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3.fntdata"/><Relationship Id="rId58" Type="http://schemas.openxmlformats.org/officeDocument/2006/relationships/font" Target="fonts/font8.fntdata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font" Target="fonts/font11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6.fntdata"/><Relationship Id="rId64" Type="http://schemas.openxmlformats.org/officeDocument/2006/relationships/viewProps" Target="viewProps.xml"/><Relationship Id="rId69" Type="http://schemas.openxmlformats.org/officeDocument/2006/relationships/customXml" Target="../customXml/item3.xml"/><Relationship Id="rId8" Type="http://schemas.openxmlformats.org/officeDocument/2006/relationships/slide" Target="slides/slide7.xml"/><Relationship Id="rId51" Type="http://schemas.openxmlformats.org/officeDocument/2006/relationships/font" Target="fonts/font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9.fntdata"/><Relationship Id="rId67" Type="http://schemas.openxmlformats.org/officeDocument/2006/relationships/customXml" Target="../customXml/item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4.fntdata"/><Relationship Id="rId62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7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2.fntdata"/><Relationship Id="rId60" Type="http://schemas.openxmlformats.org/officeDocument/2006/relationships/font" Target="fonts/font10.fntdata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font" Target="fonts/font5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0DC23-9D4B-444B-B3D0-42C092592B46}" type="datetimeFigureOut">
              <a:rPr lang="th-TH" smtClean="0"/>
              <a:t>10/04/66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81356-589F-46BD-B505-1FD2006F2633}" type="slidenum">
              <a:rPr lang="th-TH" smtClean="0"/>
              <a:t>‹#›</a:t>
            </a:fld>
            <a:endParaRPr lang="th-TH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05200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0DC23-9D4B-444B-B3D0-42C092592B46}" type="datetimeFigureOut">
              <a:rPr lang="th-TH" smtClean="0"/>
              <a:t>10/04/66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81356-589F-46BD-B505-1FD2006F2633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1680570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0DC23-9D4B-444B-B3D0-42C092592B46}" type="datetimeFigureOut">
              <a:rPr lang="th-TH" smtClean="0"/>
              <a:t>10/04/66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81356-589F-46BD-B505-1FD2006F2633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1269030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0DC23-9D4B-444B-B3D0-42C092592B46}" type="datetimeFigureOut">
              <a:rPr lang="th-TH" smtClean="0"/>
              <a:t>10/04/66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81356-589F-46BD-B505-1FD2006F2633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9008967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0DC23-9D4B-444B-B3D0-42C092592B46}" type="datetimeFigureOut">
              <a:rPr lang="th-TH" smtClean="0"/>
              <a:t>10/04/66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81356-589F-46BD-B505-1FD2006F2633}" type="slidenum">
              <a:rPr lang="th-TH" smtClean="0"/>
              <a:t>‹#›</a:t>
            </a:fld>
            <a:endParaRPr lang="th-TH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13612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0DC23-9D4B-444B-B3D0-42C092592B46}" type="datetimeFigureOut">
              <a:rPr lang="th-TH" smtClean="0"/>
              <a:t>10/04/66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81356-589F-46BD-B505-1FD2006F2633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993547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0DC23-9D4B-444B-B3D0-42C092592B46}" type="datetimeFigureOut">
              <a:rPr lang="th-TH" smtClean="0"/>
              <a:t>10/04/66</a:t>
            </a:fld>
            <a:endParaRPr lang="th-T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81356-589F-46BD-B505-1FD2006F2633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0002594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0DC23-9D4B-444B-B3D0-42C092592B46}" type="datetimeFigureOut">
              <a:rPr lang="th-TH" smtClean="0"/>
              <a:t>10/04/66</a:t>
            </a:fld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81356-589F-46BD-B505-1FD2006F2633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6115973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0DC23-9D4B-444B-B3D0-42C092592B46}" type="datetimeFigureOut">
              <a:rPr lang="th-TH" smtClean="0"/>
              <a:t>10/04/66</a:t>
            </a:fld>
            <a:endParaRPr lang="th-T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th-T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81356-589F-46BD-B505-1FD2006F2633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3588888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90C0DC23-9D4B-444B-B3D0-42C092592B46}" type="datetimeFigureOut">
              <a:rPr lang="th-TH" smtClean="0"/>
              <a:t>10/04/66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4D81356-589F-46BD-B505-1FD2006F2633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1872904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0DC23-9D4B-444B-B3D0-42C092592B46}" type="datetimeFigureOut">
              <a:rPr lang="th-TH" smtClean="0"/>
              <a:t>10/04/66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81356-589F-46BD-B505-1FD2006F2633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8977537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0C0DC23-9D4B-444B-B3D0-42C092592B46}" type="datetimeFigureOut">
              <a:rPr lang="th-TH" smtClean="0"/>
              <a:t>10/04/66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C4D81356-589F-46BD-B505-1FD2006F2633}" type="slidenum">
              <a:rPr lang="th-TH" smtClean="0"/>
              <a:t>‹#›</a:t>
            </a:fld>
            <a:endParaRPr lang="th-TH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48011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64398-C9F6-EB2B-596A-E509775618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5241" y="790879"/>
            <a:ext cx="9231410" cy="3563007"/>
          </a:xfrm>
        </p:spPr>
        <p:txBody>
          <a:bodyPr anchor="b">
            <a:normAutofit/>
          </a:bodyPr>
          <a:lstStyle/>
          <a:p>
            <a:pPr algn="l"/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OOP &amp; data struct</a:t>
            </a:r>
            <a:br>
              <a:rPr lang="en-US" sz="6600" dirty="0">
                <a:latin typeface="TH Sarabun New" panose="020B0500040200020003" pitchFamily="34" charset="-34"/>
                <a:cs typeface="TH Sarabun New" panose="020B0500040200020003" pitchFamily="34" charset="-34"/>
              </a:rPr>
            </a:br>
            <a:br>
              <a:rPr lang="en-US" sz="6600" dirty="0">
                <a:latin typeface="TH Sarabun New" panose="020B0500040200020003" pitchFamily="34" charset="-34"/>
                <a:cs typeface="TH Sarabun New" panose="020B0500040200020003" pitchFamily="34" charset="-34"/>
              </a:rPr>
            </a:br>
            <a:r>
              <a:rPr lang="en-US" sz="6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15. Hashing</a:t>
            </a:r>
            <a:endParaRPr lang="th-TH" sz="66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BABBF36-4575-AE23-FB9B-D448A26596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85241" y="5174313"/>
            <a:ext cx="7132335" cy="721158"/>
          </a:xfrm>
        </p:spPr>
        <p:txBody>
          <a:bodyPr anchor="t">
            <a:normAutofit/>
          </a:bodyPr>
          <a:lstStyle/>
          <a:p>
            <a:pPr algn="l"/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By Somsin Thongkrairat</a:t>
            </a:r>
            <a:endParaRPr lang="th-TH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9738128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CFDF8C-9AA6-64D6-60B0-F100A7417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Hashing</a:t>
            </a:r>
            <a:endParaRPr lang="th-TH" dirty="0"/>
          </a:p>
        </p:txBody>
      </p:sp>
      <p:pic>
        <p:nvPicPr>
          <p:cNvPr id="15" name="Content Placeholder 14" descr="Shape&#10;&#10;Description automatically generated with medium confidence">
            <a:extLst>
              <a:ext uri="{FF2B5EF4-FFF2-40B4-BE49-F238E27FC236}">
                <a16:creationId xmlns:a16="http://schemas.microsoft.com/office/drawing/2014/main" id="{86ED6DF0-E5E5-CCDF-F54D-C4581FD4E4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3662" y="2097249"/>
            <a:ext cx="6790724" cy="4022725"/>
          </a:xfrm>
        </p:spPr>
      </p:pic>
    </p:spTree>
    <p:extLst>
      <p:ext uri="{BB962C8B-B14F-4D97-AF65-F5344CB8AC3E}">
        <p14:creationId xmlns:p14="http://schemas.microsoft.com/office/powerpoint/2010/main" val="962570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5A0051-AB98-2842-067C-30AFEB0A7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</a:t>
            </a:r>
            <a:endParaRPr lang="th-TH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AF1BC8-EB75-D3A0-C2C5-B25A29849529}"/>
              </a:ext>
            </a:extLst>
          </p:cNvPr>
          <p:cNvSpPr txBox="1"/>
          <p:nvPr/>
        </p:nvSpPr>
        <p:spPr>
          <a:xfrm>
            <a:off x="528926" y="2049324"/>
            <a:ext cx="10477430" cy="4093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box[</a:t>
            </a:r>
            <a:r>
              <a:rPr lang="en-US" sz="2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100000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{</a:t>
            </a:r>
            <a:r>
              <a:rPr lang="en-US" sz="2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};</a:t>
            </a:r>
            <a:b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box[</a:t>
            </a:r>
            <a:r>
              <a:rPr lang="en-US" sz="2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00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]++;</a:t>
            </a:r>
            <a:r>
              <a:rPr lang="en-US" sz="2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 insert 00</a:t>
            </a:r>
            <a:endParaRPr lang="en-US" sz="2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box[</a:t>
            </a:r>
            <a:r>
              <a:rPr lang="en-US" sz="2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00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]++;</a:t>
            </a:r>
            <a:r>
              <a:rPr lang="en-US" sz="2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 insert 00</a:t>
            </a:r>
            <a:endParaRPr lang="en-US" sz="2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box[</a:t>
            </a:r>
            <a:r>
              <a:rPr lang="en-US" sz="2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01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]++;</a:t>
            </a:r>
            <a:r>
              <a:rPr lang="en-US" sz="2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 insert 01</a:t>
            </a:r>
            <a:endParaRPr lang="en-US" sz="2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box[</a:t>
            </a:r>
            <a:r>
              <a:rPr lang="en-US" sz="2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01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]++;</a:t>
            </a:r>
            <a:r>
              <a:rPr lang="en-US" sz="2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 insert 01</a:t>
            </a:r>
            <a:endParaRPr lang="en-US" sz="2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box[</a:t>
            </a:r>
            <a:r>
              <a:rPr lang="en-US" sz="2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01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]++;</a:t>
            </a:r>
            <a:r>
              <a:rPr lang="en-US" sz="2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 insert 01</a:t>
            </a:r>
            <a:endParaRPr lang="en-US" sz="2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box[</a:t>
            </a:r>
            <a:r>
              <a:rPr lang="en-US" sz="2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03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]++;</a:t>
            </a:r>
            <a:r>
              <a:rPr lang="en-US" sz="2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 insert 03</a:t>
            </a:r>
            <a:b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box[</a:t>
            </a:r>
            <a:r>
              <a:rPr lang="en-US" sz="2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89654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]++;</a:t>
            </a:r>
            <a:r>
              <a:rPr lang="en-US" sz="2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 insert 0089654</a:t>
            </a:r>
            <a:endParaRPr lang="en-US" sz="2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box[</a:t>
            </a:r>
            <a:r>
              <a:rPr lang="en-US" sz="2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89654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]++;</a:t>
            </a:r>
            <a:r>
              <a:rPr lang="en-US" sz="2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 insert 0089654</a:t>
            </a:r>
            <a:b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</a:t>
            </a:r>
            <a:r>
              <a:rPr lang="en-US" sz="2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;i&lt;</a:t>
            </a:r>
            <a:r>
              <a:rPr lang="en-US" sz="2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;i++){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"box["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"] -&gt; "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box[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sz="2000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sz="2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 access</a:t>
            </a:r>
            <a:endParaRPr lang="en-US" sz="2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"box[89654] -&gt; "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box[</a:t>
            </a:r>
            <a:r>
              <a:rPr lang="en-US" sz="2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89654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sz="2000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sz="2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 access</a:t>
            </a:r>
            <a:endParaRPr lang="en-US" sz="2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2BA288-893E-6049-50B9-12859E0B691C}"/>
              </a:ext>
            </a:extLst>
          </p:cNvPr>
          <p:cNvSpPr txBox="1"/>
          <p:nvPr/>
        </p:nvSpPr>
        <p:spPr>
          <a:xfrm>
            <a:off x="8739512" y="872022"/>
            <a:ext cx="2355208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/>
              <a:t>Result :</a:t>
            </a:r>
            <a:endParaRPr lang="th-TH" sz="3600" dirty="0"/>
          </a:p>
          <a:p>
            <a:r>
              <a:rPr lang="th-TH" sz="3600" dirty="0" err="1"/>
              <a:t>box</a:t>
            </a:r>
            <a:r>
              <a:rPr lang="th-TH" sz="3600" dirty="0"/>
              <a:t>[0] -&gt; 2</a:t>
            </a:r>
          </a:p>
          <a:p>
            <a:r>
              <a:rPr lang="th-TH" sz="3600" dirty="0" err="1"/>
              <a:t>box</a:t>
            </a:r>
            <a:r>
              <a:rPr lang="th-TH" sz="3600" dirty="0"/>
              <a:t>[1] -&gt; 3</a:t>
            </a:r>
          </a:p>
          <a:p>
            <a:r>
              <a:rPr lang="th-TH" sz="3600" dirty="0" err="1"/>
              <a:t>box</a:t>
            </a:r>
            <a:r>
              <a:rPr lang="th-TH" sz="3600" dirty="0"/>
              <a:t>[2] -&gt; 0</a:t>
            </a:r>
          </a:p>
          <a:p>
            <a:r>
              <a:rPr lang="th-TH" sz="3600" dirty="0" err="1"/>
              <a:t>box</a:t>
            </a:r>
            <a:r>
              <a:rPr lang="th-TH" sz="3600" dirty="0"/>
              <a:t>[3] -&gt; 1</a:t>
            </a:r>
          </a:p>
          <a:p>
            <a:r>
              <a:rPr lang="th-TH" sz="3600" dirty="0" err="1"/>
              <a:t>box</a:t>
            </a:r>
            <a:r>
              <a:rPr lang="th-TH" sz="3600" dirty="0"/>
              <a:t>[4] -&gt; 0</a:t>
            </a:r>
          </a:p>
          <a:p>
            <a:r>
              <a:rPr lang="en-US" sz="3600" dirty="0"/>
              <a:t>box[89654] -&gt; 2</a:t>
            </a:r>
            <a:endParaRPr lang="th-TH" sz="3600" dirty="0"/>
          </a:p>
        </p:txBody>
      </p:sp>
    </p:spTree>
    <p:extLst>
      <p:ext uri="{BB962C8B-B14F-4D97-AF65-F5344CB8AC3E}">
        <p14:creationId xmlns:p14="http://schemas.microsoft.com/office/powerpoint/2010/main" val="21362204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35A19B-658D-D934-D02D-79365C36E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question is how many boxes we want?</a:t>
            </a:r>
            <a:endParaRPr lang="th-TH" dirty="0"/>
          </a:p>
        </p:txBody>
      </p:sp>
      <p:pic>
        <p:nvPicPr>
          <p:cNvPr id="4" name="Content Placeholder 14" descr="Shape&#10;&#10;Description automatically generated with medium confidence">
            <a:extLst>
              <a:ext uri="{FF2B5EF4-FFF2-40B4-BE49-F238E27FC236}">
                <a16:creationId xmlns:a16="http://schemas.microsoft.com/office/drawing/2014/main" id="{D10C6979-E0DE-638B-0189-DAAE1017A7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5948" y="3858936"/>
            <a:ext cx="3619732" cy="2144276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84D8EAD-52C6-1D0D-1470-A20C7147C827}"/>
              </a:ext>
            </a:extLst>
          </p:cNvPr>
          <p:cNvSpPr txBox="1"/>
          <p:nvPr/>
        </p:nvSpPr>
        <p:spPr>
          <a:xfrm>
            <a:off x="889233" y="2046914"/>
            <a:ext cx="5189241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en-US" sz="3200" dirty="0"/>
              <a:t>Depended on domain of our input ?</a:t>
            </a:r>
          </a:p>
          <a:p>
            <a:pPr marL="457200" indent="-457200">
              <a:buFontTx/>
              <a:buChar char="-"/>
            </a:pPr>
            <a:r>
              <a:rPr lang="en-US" sz="3200" dirty="0"/>
              <a:t>Depended on number of our input ?</a:t>
            </a:r>
          </a:p>
          <a:p>
            <a:pPr marL="457200" indent="-457200">
              <a:buFontTx/>
              <a:buChar char="-"/>
            </a:pPr>
            <a:r>
              <a:rPr lang="en-US" sz="3200" dirty="0"/>
              <a:t>Depended on our computer ?</a:t>
            </a:r>
          </a:p>
          <a:p>
            <a:pPr marL="457200" indent="-457200">
              <a:buFontTx/>
              <a:buChar char="-"/>
            </a:pPr>
            <a:endParaRPr lang="en-US" sz="3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D5E901-B9DB-5DCD-2C8C-A9E45AC825BF}"/>
              </a:ext>
            </a:extLst>
          </p:cNvPr>
          <p:cNvSpPr txBox="1"/>
          <p:nvPr/>
        </p:nvSpPr>
        <p:spPr>
          <a:xfrm>
            <a:off x="7433065" y="2598093"/>
            <a:ext cx="372261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box[</a:t>
            </a:r>
            <a:r>
              <a:rPr lang="en-US" sz="2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{</a:t>
            </a:r>
            <a:r>
              <a:rPr lang="en-US" sz="2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B1E80D0-D399-B911-F6CB-9EB05441E023}"/>
              </a:ext>
            </a:extLst>
          </p:cNvPr>
          <p:cNvSpPr txBox="1"/>
          <p:nvPr/>
        </p:nvSpPr>
        <p:spPr>
          <a:xfrm>
            <a:off x="889233" y="4032041"/>
            <a:ext cx="4919937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th-TH" sz="3200" dirty="0"/>
              <a:t>เราต้องการกล่องกี่ใบ</a:t>
            </a:r>
            <a:r>
              <a:rPr lang="en-US" sz="3200" dirty="0"/>
              <a:t>?</a:t>
            </a:r>
          </a:p>
          <a:p>
            <a:pPr marL="457200" indent="-457200">
              <a:buFontTx/>
              <a:buChar char="-"/>
            </a:pPr>
            <a:r>
              <a:rPr lang="th-TH" sz="3200" dirty="0"/>
              <a:t>ขึ้นอยู่กับ </a:t>
            </a:r>
            <a:r>
              <a:rPr lang="en-US" sz="3200" dirty="0"/>
              <a:t>domain </a:t>
            </a:r>
            <a:r>
              <a:rPr lang="th-TH" sz="3200" dirty="0"/>
              <a:t>ของ </a:t>
            </a:r>
            <a:r>
              <a:rPr lang="en-US" sz="3200" dirty="0"/>
              <a:t>input </a:t>
            </a:r>
            <a:r>
              <a:rPr lang="th-TH" sz="3200" dirty="0"/>
              <a:t>หรือไม่ </a:t>
            </a:r>
            <a:r>
              <a:rPr lang="en-US" sz="3200" dirty="0"/>
              <a:t>?</a:t>
            </a:r>
          </a:p>
          <a:p>
            <a:pPr marL="457200" indent="-457200">
              <a:buFontTx/>
              <a:buChar char="-"/>
            </a:pPr>
            <a:r>
              <a:rPr lang="th-TH" sz="3200" dirty="0"/>
              <a:t>ขึ้นอยู่กับจำนวนของ </a:t>
            </a:r>
            <a:r>
              <a:rPr lang="en-US" sz="3200" dirty="0"/>
              <a:t>input </a:t>
            </a:r>
            <a:r>
              <a:rPr lang="th-TH" sz="3200" dirty="0"/>
              <a:t>หรือไม่ </a:t>
            </a:r>
            <a:r>
              <a:rPr lang="en-US" sz="3200" dirty="0"/>
              <a:t>?</a:t>
            </a:r>
          </a:p>
          <a:p>
            <a:pPr marL="457200" indent="-457200">
              <a:buFontTx/>
              <a:buChar char="-"/>
            </a:pPr>
            <a:r>
              <a:rPr lang="th-TH" sz="3200" dirty="0"/>
              <a:t>ขึ้นอยู่กับคอมพิวเตอร์หรือไม่ </a:t>
            </a:r>
            <a:r>
              <a:rPr lang="en-US" sz="3200" dirty="0"/>
              <a:t>?</a:t>
            </a:r>
          </a:p>
          <a:p>
            <a:pPr marL="457200" indent="-457200">
              <a:buFontTx/>
              <a:buChar char="-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8674425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8D2B4-7D7D-4D16-8038-25CED30196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 </a:t>
            </a:r>
            <a:r>
              <a:rPr lang="en-US" dirty="0"/>
              <a:t>the answer is the Key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C7E915-11C4-4B26-F5EB-2B380DFC72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038525"/>
            <a:ext cx="10058400" cy="4023360"/>
          </a:xfrm>
        </p:spPr>
        <p:txBody>
          <a:bodyPr>
            <a:normAutofit/>
          </a:bodyPr>
          <a:lstStyle/>
          <a:p>
            <a:r>
              <a:rPr lang="en-US" sz="4000" dirty="0"/>
              <a:t>- key -&gt; any value that can identify or distinguish each item </a:t>
            </a:r>
          </a:p>
          <a:p>
            <a:r>
              <a:rPr lang="en-US" sz="4000" dirty="0"/>
              <a:t>- hash function -&gt; </a:t>
            </a:r>
            <a:r>
              <a:rPr lang="th-TH" sz="4000" dirty="0"/>
              <a:t> </a:t>
            </a:r>
            <a:r>
              <a:rPr lang="en-US" sz="4000" dirty="0"/>
              <a:t>the function that convert key to index</a:t>
            </a:r>
          </a:p>
          <a:p>
            <a:r>
              <a:rPr lang="en-US" sz="4000" dirty="0"/>
              <a:t>- hash table -&gt; the data structure that store the value and can map key to value</a:t>
            </a:r>
            <a:endParaRPr lang="th-TH" sz="4000" dirty="0"/>
          </a:p>
        </p:txBody>
      </p:sp>
      <p:pic>
        <p:nvPicPr>
          <p:cNvPr id="4098" name="Picture 2" descr="Components of Hashing">
            <a:extLst>
              <a:ext uri="{FF2B5EF4-FFF2-40B4-BE49-F238E27FC236}">
                <a16:creationId xmlns:a16="http://schemas.microsoft.com/office/drawing/2014/main" id="{28B2E191-3D6C-D666-8983-9BC247AB41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3648" y="4120825"/>
            <a:ext cx="3858936" cy="1999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61187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8D2B4-7D7D-4D16-8038-25CED30196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 </a:t>
            </a:r>
            <a:r>
              <a:rPr lang="en-US" dirty="0"/>
              <a:t>the answer is the Key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C7E915-11C4-4B26-F5EB-2B380DFC72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038525"/>
            <a:ext cx="10058400" cy="4023360"/>
          </a:xfrm>
        </p:spPr>
        <p:txBody>
          <a:bodyPr>
            <a:normAutofit/>
          </a:bodyPr>
          <a:lstStyle/>
          <a:p>
            <a:r>
              <a:rPr lang="en-US" sz="4000" dirty="0"/>
              <a:t>- key -&gt; </a:t>
            </a:r>
            <a:r>
              <a:rPr lang="th-TH" sz="4000" dirty="0"/>
              <a:t>ค่าใดๆ ก็ตามที่สามารถระบุหรือแยกแยะ แต่ละ </a:t>
            </a:r>
            <a:r>
              <a:rPr lang="en-US" sz="4000" dirty="0"/>
              <a:t>item </a:t>
            </a:r>
            <a:r>
              <a:rPr lang="th-TH" sz="4000" dirty="0"/>
              <a:t>ได้</a:t>
            </a:r>
            <a:endParaRPr lang="en-US" sz="4000" dirty="0"/>
          </a:p>
          <a:p>
            <a:r>
              <a:rPr lang="en-US" sz="4000" dirty="0"/>
              <a:t>- hash function -&gt; </a:t>
            </a:r>
            <a:r>
              <a:rPr lang="th-TH" sz="4000" dirty="0"/>
              <a:t> ฟังก์ชันที่แปลง </a:t>
            </a:r>
            <a:r>
              <a:rPr lang="en-US" sz="4000" dirty="0"/>
              <a:t>key </a:t>
            </a:r>
            <a:r>
              <a:rPr lang="th-TH" sz="4000" dirty="0"/>
              <a:t>ให้เป็น </a:t>
            </a:r>
            <a:r>
              <a:rPr lang="en-US" sz="4000" dirty="0"/>
              <a:t>index </a:t>
            </a:r>
            <a:r>
              <a:rPr lang="th-TH" sz="4000" dirty="0"/>
              <a:t>ได้</a:t>
            </a:r>
            <a:endParaRPr lang="en-US" sz="4000" dirty="0"/>
          </a:p>
          <a:p>
            <a:r>
              <a:rPr lang="en-US" sz="4000" dirty="0"/>
              <a:t>- hash table -&gt; </a:t>
            </a:r>
            <a:r>
              <a:rPr lang="th-TH" sz="4000" dirty="0"/>
              <a:t>คือ </a:t>
            </a:r>
            <a:r>
              <a:rPr lang="en-US" sz="4000" dirty="0"/>
              <a:t>data structure </a:t>
            </a:r>
            <a:r>
              <a:rPr lang="th-TH" sz="4000" dirty="0"/>
              <a:t>ที่เก็บค่าของข้อมูลไว้ละสามารถเข้าถึงโดยใช้ </a:t>
            </a:r>
            <a:r>
              <a:rPr lang="en-US" sz="4000" dirty="0"/>
              <a:t>key </a:t>
            </a:r>
            <a:r>
              <a:rPr lang="th-TH" sz="4000" dirty="0"/>
              <a:t>ได้</a:t>
            </a:r>
          </a:p>
        </p:txBody>
      </p:sp>
      <p:pic>
        <p:nvPicPr>
          <p:cNvPr id="4098" name="Picture 2" descr="Components of Hashing">
            <a:extLst>
              <a:ext uri="{FF2B5EF4-FFF2-40B4-BE49-F238E27FC236}">
                <a16:creationId xmlns:a16="http://schemas.microsoft.com/office/drawing/2014/main" id="{28B2E191-3D6C-D666-8983-9BC247AB41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3648" y="4120825"/>
            <a:ext cx="3858936" cy="1999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97520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E54414-A249-ECB4-3B91-4152D20C8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  <a:endParaRPr lang="th-TH" dirty="0"/>
          </a:p>
        </p:txBody>
      </p:sp>
      <p:pic>
        <p:nvPicPr>
          <p:cNvPr id="4" name="Content Placeholder 14" descr="Shape&#10;&#10;Description automatically generated with medium confidence">
            <a:extLst>
              <a:ext uri="{FF2B5EF4-FFF2-40B4-BE49-F238E27FC236}">
                <a16:creationId xmlns:a16="http://schemas.microsoft.com/office/drawing/2014/main" id="{EEFA3444-7B00-575C-4BE4-A3452CEF8A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465" y="4419911"/>
            <a:ext cx="3262030" cy="1932379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7841C4C-3E3E-04D8-8AC0-A04D421F0102}"/>
              </a:ext>
            </a:extLst>
          </p:cNvPr>
          <p:cNvSpPr txBox="1"/>
          <p:nvPr/>
        </p:nvSpPr>
        <p:spPr>
          <a:xfrm>
            <a:off x="822121" y="1985752"/>
            <a:ext cx="1041008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en-US" sz="3600" dirty="0"/>
              <a:t>The lotto number can be 0 – 999,999 / </a:t>
            </a:r>
            <a:r>
              <a:rPr lang="th-TH" sz="3600" dirty="0"/>
              <a:t>หมายเลขของหวย มีได้ตั้งแต่ 0 - 999</a:t>
            </a:r>
            <a:r>
              <a:rPr lang="en-US" sz="3600" dirty="0"/>
              <a:t>,</a:t>
            </a:r>
            <a:r>
              <a:rPr lang="th-TH" sz="3600" dirty="0"/>
              <a:t>999</a:t>
            </a:r>
          </a:p>
          <a:p>
            <a:pPr marL="457200" indent="-457200">
              <a:buFontTx/>
              <a:buChar char="-"/>
            </a:pPr>
            <a:r>
              <a:rPr lang="en-US" sz="3600" dirty="0"/>
              <a:t>So, lotto number can be a </a:t>
            </a:r>
            <a:r>
              <a:rPr lang="en-US" sz="3600" u="sng" dirty="0"/>
              <a:t>key</a:t>
            </a:r>
            <a:r>
              <a:rPr lang="th-TH" sz="3600" dirty="0"/>
              <a:t> </a:t>
            </a:r>
            <a:r>
              <a:rPr lang="en-US" sz="3600" dirty="0"/>
              <a:t>because it can distinguish each lotto</a:t>
            </a:r>
          </a:p>
          <a:p>
            <a:pPr marL="457200" indent="-457200">
              <a:buFontTx/>
              <a:buChar char="-"/>
            </a:pPr>
            <a:r>
              <a:rPr lang="th-TH" sz="3600" dirty="0"/>
              <a:t>ดังนั้นเลขของหวย สามารถเป็น </a:t>
            </a:r>
            <a:r>
              <a:rPr lang="en-US" sz="3600" u="sng" dirty="0"/>
              <a:t>key</a:t>
            </a:r>
            <a:r>
              <a:rPr lang="en-US" sz="3600" dirty="0"/>
              <a:t> </a:t>
            </a:r>
            <a:r>
              <a:rPr lang="th-TH" sz="3600" dirty="0"/>
              <a:t>ได้ เนื่องจากสามารถแยกแยะหวยแต่ละใบได้</a:t>
            </a:r>
          </a:p>
        </p:txBody>
      </p:sp>
    </p:spTree>
    <p:extLst>
      <p:ext uri="{BB962C8B-B14F-4D97-AF65-F5344CB8AC3E}">
        <p14:creationId xmlns:p14="http://schemas.microsoft.com/office/powerpoint/2010/main" val="37952734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4FAFA7-A46A-6D19-F57C-AD2848AD70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Has function</a:t>
            </a:r>
            <a:endParaRPr lang="th-TH" dirty="0"/>
          </a:p>
        </p:txBody>
      </p:sp>
      <p:pic>
        <p:nvPicPr>
          <p:cNvPr id="5" name="Content Placeholder 4" descr="Shape&#10;&#10;Description automatically generated with medium confidence">
            <a:extLst>
              <a:ext uri="{FF2B5EF4-FFF2-40B4-BE49-F238E27FC236}">
                <a16:creationId xmlns:a16="http://schemas.microsoft.com/office/drawing/2014/main" id="{6CF97515-93D1-8B7E-127A-38998CDB6E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2930" y="2341214"/>
            <a:ext cx="4993409" cy="3396439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8B3DAF1-20E9-3A01-66A1-66FA9B6C5493}"/>
              </a:ext>
            </a:extLst>
          </p:cNvPr>
          <p:cNvSpPr txBox="1"/>
          <p:nvPr/>
        </p:nvSpPr>
        <p:spPr>
          <a:xfrm>
            <a:off x="988222" y="2157393"/>
            <a:ext cx="490084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- In this case we can use lotto number directly if we has enough box (enough memory)</a:t>
            </a:r>
          </a:p>
          <a:p>
            <a:pPr marL="571500" indent="-571500">
              <a:buFontTx/>
              <a:buChar char="-"/>
            </a:pPr>
            <a:endParaRPr lang="en-US" sz="3600" dirty="0"/>
          </a:p>
          <a:p>
            <a:r>
              <a:rPr lang="th-TH" sz="3600" dirty="0"/>
              <a:t>- ในกรณีนี้เราสามารถใช้เลขโดยตรงได้เลยหากเรามีกล่องมากพอ </a:t>
            </a:r>
            <a:r>
              <a:rPr lang="en-US" sz="3600" dirty="0"/>
              <a:t>(</a:t>
            </a:r>
            <a:r>
              <a:rPr lang="th-TH" sz="3600" dirty="0"/>
              <a:t>หน่วยความจำที่เพียงพอ</a:t>
            </a:r>
            <a:r>
              <a:rPr lang="en-US" sz="3600" dirty="0"/>
              <a:t>)</a:t>
            </a:r>
          </a:p>
          <a:p>
            <a:endParaRPr lang="th-TH" sz="3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D5794D-3B16-1E50-00AA-2A64EA47E890}"/>
              </a:ext>
            </a:extLst>
          </p:cNvPr>
          <p:cNvSpPr txBox="1"/>
          <p:nvPr/>
        </p:nvSpPr>
        <p:spPr>
          <a:xfrm>
            <a:off x="7376019" y="5737653"/>
            <a:ext cx="447594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box[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1000000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{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30462015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4FAFA7-A46A-6D19-F57C-AD2848AD70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Has function</a:t>
            </a:r>
            <a:endParaRPr lang="th-TH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587258-A8D9-66E1-F7FE-86A77A2A3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4000" dirty="0"/>
              <a:t>- But in general case possibility of key is infinite or more than computer can handle so it batter if we use hash function to limited index</a:t>
            </a:r>
          </a:p>
          <a:p>
            <a:endParaRPr lang="en-US" sz="4000" dirty="0"/>
          </a:p>
          <a:p>
            <a:r>
              <a:rPr lang="th-TH" sz="4000" dirty="0"/>
              <a:t>- แต่โดยทั่วไปแล้วความเป็นไปได้ของ </a:t>
            </a:r>
            <a:r>
              <a:rPr lang="en-US" sz="4000" dirty="0"/>
              <a:t>key </a:t>
            </a:r>
            <a:r>
              <a:rPr lang="th-TH" sz="4000" dirty="0"/>
              <a:t>นั้น ไม่มีที่สิ้นสุดหรือมีมากกว่าที่คอมพิวเตอร์เราจะรับได้ จึงดีกว่าถ้าเราใช้ </a:t>
            </a:r>
            <a:r>
              <a:rPr lang="en-US" sz="4000" dirty="0"/>
              <a:t>has function </a:t>
            </a:r>
            <a:r>
              <a:rPr lang="th-TH" sz="4000" dirty="0"/>
              <a:t>เพื่อจำกัดความเป็นไปได้ของ </a:t>
            </a:r>
            <a:r>
              <a:rPr lang="en-US" sz="4000" dirty="0"/>
              <a:t>index</a:t>
            </a:r>
          </a:p>
          <a:p>
            <a:endParaRPr lang="th-TH" sz="4000" dirty="0"/>
          </a:p>
          <a:p>
            <a:endParaRPr lang="th-TH" sz="4000" dirty="0"/>
          </a:p>
        </p:txBody>
      </p:sp>
    </p:spTree>
    <p:extLst>
      <p:ext uri="{BB962C8B-B14F-4D97-AF65-F5344CB8AC3E}">
        <p14:creationId xmlns:p14="http://schemas.microsoft.com/office/powerpoint/2010/main" val="22654070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436D7-2492-9745-CF5E-FA7632EE2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  <a:endParaRPr lang="th-TH" dirty="0"/>
          </a:p>
        </p:txBody>
      </p:sp>
      <p:pic>
        <p:nvPicPr>
          <p:cNvPr id="5" name="Content Placeholder 4" descr="Shape&#10;&#10;Description automatically generated with medium confidence">
            <a:extLst>
              <a:ext uri="{FF2B5EF4-FFF2-40B4-BE49-F238E27FC236}">
                <a16:creationId xmlns:a16="http://schemas.microsoft.com/office/drawing/2014/main" id="{EC5DC617-9B49-AAC4-1D85-E29EE99684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9709" y="2210548"/>
            <a:ext cx="4523971" cy="310287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99341B4-5AC6-9F91-0414-47317219F8A7}"/>
              </a:ext>
            </a:extLst>
          </p:cNvPr>
          <p:cNvSpPr txBox="1"/>
          <p:nvPr/>
        </p:nvSpPr>
        <p:spPr>
          <a:xfrm>
            <a:off x="792509" y="2136764"/>
            <a:ext cx="577454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- If we set hash function is (key % 100). Then we use just only 100 boxes to keep all of data</a:t>
            </a:r>
            <a:endParaRPr lang="th-TH" sz="3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5FEED3-FD7C-A21F-898C-2255353DC214}"/>
              </a:ext>
            </a:extLst>
          </p:cNvPr>
          <p:cNvSpPr txBox="1"/>
          <p:nvPr/>
        </p:nvSpPr>
        <p:spPr>
          <a:xfrm>
            <a:off x="765816" y="4099491"/>
            <a:ext cx="596215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- </a:t>
            </a:r>
            <a:r>
              <a:rPr lang="th-TH" sz="3600" dirty="0"/>
              <a:t>หากเราตั้ง </a:t>
            </a:r>
            <a:r>
              <a:rPr lang="en-US" sz="3600" dirty="0"/>
              <a:t>hash function </a:t>
            </a:r>
            <a:r>
              <a:rPr lang="th-TH" sz="3600" dirty="0"/>
              <a:t>เป็น </a:t>
            </a:r>
            <a:r>
              <a:rPr lang="en-US" sz="3600" dirty="0"/>
              <a:t>(key % 100) </a:t>
            </a:r>
            <a:r>
              <a:rPr lang="th-TH" sz="3600" dirty="0"/>
              <a:t>เราจะใช้กล่องเพียงแค่ 100 ใบ เท่านั้นในการเก็บข้อมูลทั้งหมด</a:t>
            </a:r>
          </a:p>
        </p:txBody>
      </p:sp>
    </p:spTree>
    <p:extLst>
      <p:ext uri="{BB962C8B-B14F-4D97-AF65-F5344CB8AC3E}">
        <p14:creationId xmlns:p14="http://schemas.microsoft.com/office/powerpoint/2010/main" val="19914784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436D7-2492-9745-CF5E-FA7632EE2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  <a:endParaRPr lang="th-TH" dirty="0"/>
          </a:p>
        </p:txBody>
      </p:sp>
      <p:pic>
        <p:nvPicPr>
          <p:cNvPr id="5" name="Content Placeholder 4" descr="Shape&#10;&#10;Description automatically generated with medium confidence">
            <a:extLst>
              <a:ext uri="{FF2B5EF4-FFF2-40B4-BE49-F238E27FC236}">
                <a16:creationId xmlns:a16="http://schemas.microsoft.com/office/drawing/2014/main" id="{EC5DC617-9B49-AAC4-1D85-E29EE99684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9709" y="2210548"/>
            <a:ext cx="4523971" cy="310287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99341B4-5AC6-9F91-0414-47317219F8A7}"/>
              </a:ext>
            </a:extLst>
          </p:cNvPr>
          <p:cNvSpPr txBox="1"/>
          <p:nvPr/>
        </p:nvSpPr>
        <p:spPr>
          <a:xfrm>
            <a:off x="792509" y="2136764"/>
            <a:ext cx="577454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- If we set hash function is (key % 100). Then we use just only 100 boxes to keep all of data</a:t>
            </a:r>
            <a:endParaRPr lang="th-TH" sz="3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5FEED3-FD7C-A21F-898C-2255353DC214}"/>
              </a:ext>
            </a:extLst>
          </p:cNvPr>
          <p:cNvSpPr txBox="1"/>
          <p:nvPr/>
        </p:nvSpPr>
        <p:spPr>
          <a:xfrm>
            <a:off x="765816" y="4099491"/>
            <a:ext cx="596215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- </a:t>
            </a:r>
            <a:r>
              <a:rPr lang="th-TH" sz="3600" dirty="0"/>
              <a:t>หากเราตั้ง </a:t>
            </a:r>
            <a:r>
              <a:rPr lang="en-US" sz="3600" dirty="0"/>
              <a:t>hash function </a:t>
            </a:r>
            <a:r>
              <a:rPr lang="th-TH" sz="3600" dirty="0"/>
              <a:t>เป็น </a:t>
            </a:r>
            <a:r>
              <a:rPr lang="en-US" sz="3600" dirty="0"/>
              <a:t>(key % 100) </a:t>
            </a:r>
            <a:r>
              <a:rPr lang="th-TH" sz="3600" dirty="0"/>
              <a:t>เราจะใช้กล่องเพียงแค่ 100 ใบ เท่านั้นในการเก็บข้อมูลทั้งหมด</a:t>
            </a:r>
          </a:p>
        </p:txBody>
      </p:sp>
    </p:spTree>
    <p:extLst>
      <p:ext uri="{BB962C8B-B14F-4D97-AF65-F5344CB8AC3E}">
        <p14:creationId xmlns:p14="http://schemas.microsoft.com/office/powerpoint/2010/main" val="20023259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330354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5A0051-AB98-2842-067C-30AFEB0A7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</a:t>
            </a:r>
            <a:endParaRPr lang="th-TH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AF1BC8-EB75-D3A0-C2C5-B25A29849529}"/>
              </a:ext>
            </a:extLst>
          </p:cNvPr>
          <p:cNvSpPr txBox="1"/>
          <p:nvPr/>
        </p:nvSpPr>
        <p:spPr>
          <a:xfrm>
            <a:off x="495369" y="2124825"/>
            <a:ext cx="11416997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box[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{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};</a:t>
            </a:r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box[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hash_function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)]++;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 insert 00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box[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hash_function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)]++;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 insert 00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box[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hash_function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)]++;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 insert 01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box[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hash_function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)]++;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 insert 01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box[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hash_function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)]++;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 insert 01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box[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hash_function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03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)]++;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 insert 03</a:t>
            </a:r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box[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hash_function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89654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)]++;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 insert 03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box[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hash_function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89654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)]++;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 insert 03</a:t>
            </a:r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;i&lt;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;i++){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"box["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"] -&gt; 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box[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hash_function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)] </a:t>
            </a:r>
            <a:r>
              <a:rPr lang="en-US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 access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"box[89654] -&gt; 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box[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hash_function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89654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)] </a:t>
            </a:r>
            <a:r>
              <a:rPr lang="en-US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 access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2BA288-893E-6049-50B9-12859E0B691C}"/>
              </a:ext>
            </a:extLst>
          </p:cNvPr>
          <p:cNvSpPr txBox="1"/>
          <p:nvPr/>
        </p:nvSpPr>
        <p:spPr>
          <a:xfrm>
            <a:off x="9176649" y="1874728"/>
            <a:ext cx="2207212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Result :</a:t>
            </a:r>
            <a:endParaRPr lang="th-TH" sz="2800" dirty="0"/>
          </a:p>
          <a:p>
            <a:r>
              <a:rPr lang="en-US" sz="2800" dirty="0"/>
              <a:t>box[0] -&gt; 2</a:t>
            </a:r>
          </a:p>
          <a:p>
            <a:r>
              <a:rPr lang="en-US" sz="2800" dirty="0"/>
              <a:t>box[1] -&gt; 3</a:t>
            </a:r>
          </a:p>
          <a:p>
            <a:r>
              <a:rPr lang="en-US" sz="2800" dirty="0"/>
              <a:t>box[2] -&gt; 0</a:t>
            </a:r>
          </a:p>
          <a:p>
            <a:r>
              <a:rPr lang="en-US" sz="2800" dirty="0"/>
              <a:t>box[3] -&gt; 1</a:t>
            </a:r>
          </a:p>
          <a:p>
            <a:r>
              <a:rPr lang="en-US" sz="2800" dirty="0"/>
              <a:t>box[4] -&gt; 0</a:t>
            </a:r>
          </a:p>
          <a:p>
            <a:r>
              <a:rPr lang="en-US" sz="2800" dirty="0"/>
              <a:t>box[89654] -&gt; 2</a:t>
            </a:r>
            <a:endParaRPr lang="th-TH" sz="2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E9762D-3926-8434-5A29-009E7B905721}"/>
              </a:ext>
            </a:extLst>
          </p:cNvPr>
          <p:cNvSpPr txBox="1"/>
          <p:nvPr/>
        </p:nvSpPr>
        <p:spPr>
          <a:xfrm>
            <a:off x="5286460" y="347411"/>
            <a:ext cx="462289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hash_function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2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%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9017571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5A4F7F-9080-BE32-EF28-084C10F7D7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hashing system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CD9F9E-3D59-A92C-4D2D-4C4E498D56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3"/>
            <a:ext cx="6754815" cy="4479565"/>
          </a:xfrm>
        </p:spPr>
        <p:txBody>
          <a:bodyPr>
            <a:normAutofit/>
          </a:bodyPr>
          <a:lstStyle/>
          <a:p>
            <a:r>
              <a:rPr lang="en-US" sz="3600" dirty="0"/>
              <a:t>- hash table consisted of rows of hash row object (hash tuple)</a:t>
            </a:r>
          </a:p>
          <a:p>
            <a:r>
              <a:rPr lang="en-US" sz="3600" dirty="0"/>
              <a:t>- each row keep key and data</a:t>
            </a:r>
          </a:p>
          <a:p>
            <a:endParaRPr lang="en-US" sz="3600" dirty="0"/>
          </a:p>
          <a:p>
            <a:r>
              <a:rPr lang="en-US" sz="3600" dirty="0"/>
              <a:t>- hash table </a:t>
            </a:r>
            <a:r>
              <a:rPr lang="th-TH" sz="3600" dirty="0"/>
              <a:t>ประกอบไปด้วยแถวของ </a:t>
            </a:r>
            <a:r>
              <a:rPr lang="en-US" sz="3600" dirty="0"/>
              <a:t>hash object </a:t>
            </a:r>
            <a:r>
              <a:rPr lang="th-TH" sz="3600" dirty="0"/>
              <a:t>หลายๆ แถว</a:t>
            </a:r>
          </a:p>
          <a:p>
            <a:r>
              <a:rPr lang="th-TH" sz="3600" dirty="0"/>
              <a:t>- แต่ละแถวเก็บ </a:t>
            </a:r>
            <a:r>
              <a:rPr lang="en-US" sz="3600" dirty="0"/>
              <a:t>key </a:t>
            </a:r>
            <a:r>
              <a:rPr lang="th-TH" sz="3600" dirty="0"/>
              <a:t>และ </a:t>
            </a:r>
            <a:r>
              <a:rPr lang="en-US" sz="3600" dirty="0"/>
              <a:t>data</a:t>
            </a:r>
            <a:endParaRPr lang="th-TH" sz="3600" dirty="0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D94F52FA-D6CD-0234-900C-BB3488ADA6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5351" y="2152650"/>
            <a:ext cx="2209800" cy="255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1064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4963D0-A291-63EA-DBE5-95096A1A0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Hash row</a:t>
            </a:r>
            <a:endParaRPr lang="th-TH" dirty="0"/>
          </a:p>
        </p:txBody>
      </p:sp>
      <p:pic>
        <p:nvPicPr>
          <p:cNvPr id="4" name="Content Placeholder 3" descr="Text&#10;&#10;Description automatically generated">
            <a:extLst>
              <a:ext uri="{FF2B5EF4-FFF2-40B4-BE49-F238E27FC236}">
                <a16:creationId xmlns:a16="http://schemas.microsoft.com/office/drawing/2014/main" id="{B8DC6BB5-19B3-9433-0401-034FAC9802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5641" y="2405107"/>
            <a:ext cx="2209800" cy="25527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7AD966-C615-6EF9-9113-2F38D358B737}"/>
              </a:ext>
            </a:extLst>
          </p:cNvPr>
          <p:cNvSpPr txBox="1"/>
          <p:nvPr/>
        </p:nvSpPr>
        <p:spPr>
          <a:xfrm>
            <a:off x="1097280" y="2250296"/>
            <a:ext cx="6094602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hash_row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2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 hash tuple, hash node</a:t>
            </a:r>
            <a:endParaRPr lang="en-US" sz="2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 :</a:t>
            </a:r>
            <a:endParaRPr lang="en-US" sz="2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key;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data;</a:t>
            </a:r>
          </a:p>
          <a:p>
            <a:b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hash_row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20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v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key = </a:t>
            </a:r>
            <a:r>
              <a:rPr lang="en-US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data = </a:t>
            </a:r>
            <a:r>
              <a:rPr lang="en-US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v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17969989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1C811A-D592-9974-D1C0-267A6AEF412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63419" y="434109"/>
            <a:ext cx="2872509" cy="840798"/>
          </a:xfrm>
        </p:spPr>
        <p:txBody>
          <a:bodyPr/>
          <a:lstStyle/>
          <a:p>
            <a:r>
              <a:rPr lang="en-US" dirty="0"/>
              <a:t>Hash table</a:t>
            </a:r>
            <a:endParaRPr lang="th-TH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E0363C-FA51-4E15-7757-EE331A4BAC92}"/>
              </a:ext>
            </a:extLst>
          </p:cNvPr>
          <p:cNvSpPr txBox="1"/>
          <p:nvPr/>
        </p:nvSpPr>
        <p:spPr>
          <a:xfrm>
            <a:off x="765496" y="2398494"/>
            <a:ext cx="6094602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hash_table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hash_row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 table[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 :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hash_table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;i&lt;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;i++){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 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table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table[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nullptr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12" name="Picture 11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59C12BAC-C01A-11A9-7B43-4163F64607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3504" y="204132"/>
            <a:ext cx="4953000" cy="624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3099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BCC1E1-FB21-23CD-9A46-7B3C79746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insert</a:t>
            </a:r>
            <a:endParaRPr lang="th-TH" dirty="0"/>
          </a:p>
        </p:txBody>
      </p:sp>
      <p:pic>
        <p:nvPicPr>
          <p:cNvPr id="9" name="Content Placeholder 8" descr="Diagram&#10;&#10;Description automatically generated">
            <a:extLst>
              <a:ext uri="{FF2B5EF4-FFF2-40B4-BE49-F238E27FC236}">
                <a16:creationId xmlns:a16="http://schemas.microsoft.com/office/drawing/2014/main" id="{FC85BEC3-4609-B41F-A8D7-5CB79590B2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4881" y="169877"/>
            <a:ext cx="7605924" cy="6518246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86C762B-6F80-89E4-4B6B-A64A2892262F}"/>
              </a:ext>
            </a:extLst>
          </p:cNvPr>
          <p:cNvSpPr txBox="1"/>
          <p:nvPr/>
        </p:nvSpPr>
        <p:spPr>
          <a:xfrm>
            <a:off x="847008" y="4206346"/>
            <a:ext cx="462289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hash_function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2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%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864769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7E5AB-D580-2E90-560A-9F2D6584A0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Insert and access</a:t>
            </a:r>
            <a:endParaRPr lang="th-TH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3CAB7F-66C0-8092-FC1B-A28E4466EFFE}"/>
              </a:ext>
            </a:extLst>
          </p:cNvPr>
          <p:cNvSpPr txBox="1"/>
          <p:nvPr/>
        </p:nvSpPr>
        <p:spPr>
          <a:xfrm>
            <a:off x="681606" y="2228671"/>
            <a:ext cx="743893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insert(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key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table_idx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hash_function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key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table[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table_idx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hash_row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key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      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</p:txBody>
      </p:sp>
      <p:pic>
        <p:nvPicPr>
          <p:cNvPr id="6" name="Content Placeholder 5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2D87969A-40CC-3BE6-A480-68CB2BE5A0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7578" y="1837875"/>
            <a:ext cx="2153995" cy="271734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3677935-00CD-257D-3204-0C23B3A614CE}"/>
              </a:ext>
            </a:extLst>
          </p:cNvPr>
          <p:cNvSpPr txBox="1"/>
          <p:nvPr/>
        </p:nvSpPr>
        <p:spPr>
          <a:xfrm>
            <a:off x="681606" y="4555223"/>
            <a:ext cx="1005839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print_key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key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(table[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hash_function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key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)] != 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nullptr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key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-&gt; 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table[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hash_function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key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)]-&gt;data </a:t>
            </a:r>
            <a:r>
              <a:rPr lang="en-US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07690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46EACA-74BB-D5FB-D533-CFB3A4E39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Increase (according to previous lotto (++))</a:t>
            </a:r>
            <a:endParaRPr lang="th-TH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9B2ABB-B145-DB4B-13D6-7D6C57765F2F}"/>
              </a:ext>
            </a:extLst>
          </p:cNvPr>
          <p:cNvSpPr txBox="1"/>
          <p:nvPr/>
        </p:nvSpPr>
        <p:spPr>
          <a:xfrm>
            <a:off x="728164" y="1997839"/>
            <a:ext cx="846617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increase(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key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table_idx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hash_function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key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(table[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table_idx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== </a:t>
            </a:r>
            <a:r>
              <a:rPr lang="en-US" sz="20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nullptr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table[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table_idx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hash_row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key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2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 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table[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table_idx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]-&gt;data++;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</p:txBody>
      </p:sp>
      <p:pic>
        <p:nvPicPr>
          <p:cNvPr id="6" name="Content Placeholder 5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E373F3A8-8CC9-4EC7-9978-F984B34D94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2077" y="3079446"/>
            <a:ext cx="2153995" cy="2717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0422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E4869-79FA-89C6-C879-842897322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</a:t>
            </a:r>
            <a:endParaRPr lang="th-TH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3DC4B7-FD32-DBAD-43BD-EA371D214E4B}"/>
              </a:ext>
            </a:extLst>
          </p:cNvPr>
          <p:cNvSpPr txBox="1"/>
          <p:nvPr/>
        </p:nvSpPr>
        <p:spPr>
          <a:xfrm>
            <a:off x="790662" y="2075762"/>
            <a:ext cx="628125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hash_table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lotto;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lotto.insert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00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lotto.insert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01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lotto.insert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03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lotto.insert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89654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lotto.print_all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lotto.print_key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89654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endParaRPr lang="en-US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2709490-8B3B-63CF-13AE-23F336361223}"/>
              </a:ext>
            </a:extLst>
          </p:cNvPr>
          <p:cNvSpPr txBox="1"/>
          <p:nvPr/>
        </p:nvSpPr>
        <p:spPr>
          <a:xfrm>
            <a:off x="7877682" y="2251366"/>
            <a:ext cx="3277998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/>
              <a:t>Result :</a:t>
            </a:r>
            <a:endParaRPr lang="th-TH" sz="3200" dirty="0"/>
          </a:p>
          <a:p>
            <a:r>
              <a:rPr lang="th-TH" sz="3200" dirty="0"/>
              <a:t>0 -&gt; 2</a:t>
            </a:r>
          </a:p>
          <a:p>
            <a:r>
              <a:rPr lang="th-TH" sz="3200" dirty="0"/>
              <a:t>1 -&gt; 3</a:t>
            </a:r>
          </a:p>
          <a:p>
            <a:r>
              <a:rPr lang="th-TH" sz="3200" dirty="0"/>
              <a:t>3 -&gt; 1</a:t>
            </a:r>
          </a:p>
          <a:p>
            <a:r>
              <a:rPr lang="th-TH" sz="3200" dirty="0"/>
              <a:t>54 -&gt; 2</a:t>
            </a:r>
          </a:p>
          <a:p>
            <a:endParaRPr lang="th-TH" sz="3200" dirty="0"/>
          </a:p>
          <a:p>
            <a:r>
              <a:rPr lang="th-TH" sz="3200" dirty="0"/>
              <a:t>89654 -&gt; 2</a:t>
            </a:r>
          </a:p>
        </p:txBody>
      </p:sp>
    </p:spTree>
    <p:extLst>
      <p:ext uri="{BB962C8B-B14F-4D97-AF65-F5344CB8AC3E}">
        <p14:creationId xmlns:p14="http://schemas.microsoft.com/office/powerpoint/2010/main" val="20352882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E4869-79FA-89C6-C879-842897322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(++)</a:t>
            </a:r>
            <a:endParaRPr lang="th-TH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3DC4B7-FD32-DBAD-43BD-EA371D214E4B}"/>
              </a:ext>
            </a:extLst>
          </p:cNvPr>
          <p:cNvSpPr txBox="1"/>
          <p:nvPr/>
        </p:nvSpPr>
        <p:spPr>
          <a:xfrm>
            <a:off x="564158" y="1974367"/>
            <a:ext cx="6281256" cy="4093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lotto.increase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00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lotto.increase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00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lotto.increase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01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lotto.increase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01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lotto.increase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01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lotto.increase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03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lotto.increase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89654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lotto.increase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89654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lotto.print_all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lotto.print_key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89654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endParaRPr lang="en-US" sz="2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2709490-8B3B-63CF-13AE-23F336361223}"/>
              </a:ext>
            </a:extLst>
          </p:cNvPr>
          <p:cNvSpPr txBox="1"/>
          <p:nvPr/>
        </p:nvSpPr>
        <p:spPr>
          <a:xfrm>
            <a:off x="7877682" y="2251366"/>
            <a:ext cx="3277998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/>
              <a:t>Result :</a:t>
            </a:r>
            <a:endParaRPr lang="th-TH" sz="3200" dirty="0"/>
          </a:p>
          <a:p>
            <a:r>
              <a:rPr lang="th-TH" sz="3200" dirty="0"/>
              <a:t>0 -&gt; 2</a:t>
            </a:r>
          </a:p>
          <a:p>
            <a:r>
              <a:rPr lang="th-TH" sz="3200" dirty="0"/>
              <a:t>1 -&gt; 3</a:t>
            </a:r>
          </a:p>
          <a:p>
            <a:r>
              <a:rPr lang="th-TH" sz="3200" dirty="0"/>
              <a:t>3 -&gt; 1</a:t>
            </a:r>
          </a:p>
          <a:p>
            <a:r>
              <a:rPr lang="th-TH" sz="3200" dirty="0"/>
              <a:t>54 -&gt; 2</a:t>
            </a:r>
          </a:p>
          <a:p>
            <a:endParaRPr lang="th-TH" sz="3200" dirty="0"/>
          </a:p>
          <a:p>
            <a:r>
              <a:rPr lang="th-TH" sz="3200" dirty="0"/>
              <a:t>89654 -&gt; 2</a:t>
            </a:r>
          </a:p>
        </p:txBody>
      </p:sp>
    </p:spTree>
    <p:extLst>
      <p:ext uri="{BB962C8B-B14F-4D97-AF65-F5344CB8AC3E}">
        <p14:creationId xmlns:p14="http://schemas.microsoft.com/office/powerpoint/2010/main" val="35409725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498222-7D89-75AC-6E7E-C8127AF6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 with string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CAFEC9-EE55-4B6C-3BEC-727FFAF120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- Think about to collect visited city in Thailand and check are you visited this city</a:t>
            </a:r>
          </a:p>
          <a:p>
            <a:endParaRPr lang="en-US" sz="3600" dirty="0"/>
          </a:p>
          <a:p>
            <a:r>
              <a:rPr lang="en-US" sz="3600" dirty="0"/>
              <a:t>Linked list , stack, queue -&gt; O(n) to insert and search</a:t>
            </a:r>
          </a:p>
          <a:p>
            <a:r>
              <a:rPr lang="en-US" sz="3600" dirty="0"/>
              <a:t>Tree, some type of graph -&gt; O(log n) to insert and search</a:t>
            </a:r>
          </a:p>
          <a:p>
            <a:r>
              <a:rPr lang="en-US" sz="3600" dirty="0"/>
              <a:t>Hashing -&gt; Can be O(1)</a:t>
            </a:r>
            <a:endParaRPr lang="th-TH" sz="3600" dirty="0"/>
          </a:p>
        </p:txBody>
      </p:sp>
      <p:pic>
        <p:nvPicPr>
          <p:cNvPr id="1026" name="Picture 2" descr="Provinces of Thailand - Wikipedia">
            <a:extLst>
              <a:ext uri="{FF2B5EF4-FFF2-40B4-BE49-F238E27FC236}">
                <a16:creationId xmlns:a16="http://schemas.microsoft.com/office/drawing/2014/main" id="{8B922309-240E-183F-E5EF-C90271B9DE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7340" y="2666935"/>
            <a:ext cx="1753864" cy="3083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37013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E5D450-9C1B-AFA7-E6B1-5DBACDC04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Hashing</a:t>
            </a:r>
            <a:endParaRPr lang="th-TH" dirty="0"/>
          </a:p>
        </p:txBody>
      </p:sp>
      <p:pic>
        <p:nvPicPr>
          <p:cNvPr id="1026" name="Picture 2" descr="Hashing Data Structure">
            <a:extLst>
              <a:ext uri="{FF2B5EF4-FFF2-40B4-BE49-F238E27FC236}">
                <a16:creationId xmlns:a16="http://schemas.microsoft.com/office/drawing/2014/main" id="{645C2570-EBA3-F99F-8752-A26000F7E74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3775" y="1857375"/>
            <a:ext cx="7724775" cy="400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F1E81BD-BED6-E3CD-7F77-2A2FD86C558B}"/>
              </a:ext>
            </a:extLst>
          </p:cNvPr>
          <p:cNvSpPr txBox="1"/>
          <p:nvPr/>
        </p:nvSpPr>
        <p:spPr>
          <a:xfrm>
            <a:off x="7913323" y="6499874"/>
            <a:ext cx="41504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dirty="0"/>
              <a:t>https://www.geeksforgeeks.org/hashing-data-structure/</a:t>
            </a:r>
          </a:p>
        </p:txBody>
      </p:sp>
    </p:spTree>
    <p:extLst>
      <p:ext uri="{BB962C8B-B14F-4D97-AF65-F5344CB8AC3E}">
        <p14:creationId xmlns:p14="http://schemas.microsoft.com/office/powerpoint/2010/main" val="33661426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498222-7D89-75AC-6E7E-C8127AF6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 with string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CAFEC9-EE55-4B6C-3BEC-727FFAF120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- </a:t>
            </a:r>
            <a:r>
              <a:rPr lang="th-TH" sz="3600" dirty="0"/>
              <a:t>ลองนึกถึง หากต้องการ </a:t>
            </a:r>
            <a:r>
              <a:rPr lang="en-US" sz="3600" dirty="0"/>
              <a:t>structure </a:t>
            </a:r>
            <a:r>
              <a:rPr lang="th-TH" sz="3600" dirty="0"/>
              <a:t>ที่เก็บว่าเราไปเที่ยวเมืองใหนในประเทศไทยมาแล้วบ้าง และอย่างเช็กว่าไปมาหรือยัง จะทำอย่างไร</a:t>
            </a:r>
          </a:p>
          <a:p>
            <a:endParaRPr lang="en-US" sz="3600" dirty="0"/>
          </a:p>
          <a:p>
            <a:r>
              <a:rPr lang="en-US" sz="3600" dirty="0"/>
              <a:t>Linked list , stack, queue -&gt; O(n) to insert and search</a:t>
            </a:r>
          </a:p>
          <a:p>
            <a:r>
              <a:rPr lang="en-US" sz="3600" dirty="0"/>
              <a:t>Tree, some type of graph -&gt; O(log n) to insert and search</a:t>
            </a:r>
          </a:p>
          <a:p>
            <a:r>
              <a:rPr lang="en-US" sz="3600" dirty="0"/>
              <a:t>Hashing -&gt; Can be O(1)</a:t>
            </a:r>
            <a:endParaRPr lang="th-TH" sz="3600" dirty="0"/>
          </a:p>
        </p:txBody>
      </p:sp>
      <p:pic>
        <p:nvPicPr>
          <p:cNvPr id="1026" name="Picture 2" descr="Provinces of Thailand - Wikipedia">
            <a:extLst>
              <a:ext uri="{FF2B5EF4-FFF2-40B4-BE49-F238E27FC236}">
                <a16:creationId xmlns:a16="http://schemas.microsoft.com/office/drawing/2014/main" id="{8B922309-240E-183F-E5EF-C90271B9DE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7340" y="2666935"/>
            <a:ext cx="1753864" cy="3083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62520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77D6A0-A926-99A5-3EB0-3382EBACD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Change hashing function (example)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BA9836-F29A-75A5-EC75-A4B901FFDA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- sum all character in ASCII code value and mod with 100</a:t>
            </a:r>
          </a:p>
          <a:p>
            <a:r>
              <a:rPr lang="en-US" sz="3600" dirty="0"/>
              <a:t>- </a:t>
            </a:r>
            <a:r>
              <a:rPr lang="th-TH" sz="3600" dirty="0"/>
              <a:t>หาผมรวมของค่า ตัวอักษรแต่ละตัวใน </a:t>
            </a:r>
            <a:r>
              <a:rPr lang="en-US" sz="3600" dirty="0"/>
              <a:t>ASCII code </a:t>
            </a:r>
            <a:r>
              <a:rPr lang="th-TH" sz="3600" dirty="0"/>
              <a:t>และ</a:t>
            </a:r>
            <a:r>
              <a:rPr lang="en-US" sz="3600" dirty="0"/>
              <a:t>mode </a:t>
            </a:r>
            <a:r>
              <a:rPr lang="th-TH" sz="3600" dirty="0"/>
              <a:t>ด้วย 100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7A0DC7-C312-13F9-C6A5-8DDABA976FE3}"/>
              </a:ext>
            </a:extLst>
          </p:cNvPr>
          <p:cNvSpPr txBox="1"/>
          <p:nvPr/>
        </p:nvSpPr>
        <p:spPr>
          <a:xfrm>
            <a:off x="1159777" y="3299812"/>
            <a:ext cx="7371825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hash_function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sum = 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;i&lt;</a:t>
            </a:r>
            <a:r>
              <a:rPr lang="en-US" sz="2400" b="0" dirty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.size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++){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sum += </a:t>
            </a:r>
            <a:r>
              <a:rPr lang="en-US" sz="2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2400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2400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(sum%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5983247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D738DA-5C2B-023F-AA78-B268E3110B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</a:t>
            </a:r>
            <a:endParaRPr lang="th-TH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869FC3-6963-78EF-F9E8-55D6BE470663}"/>
              </a:ext>
            </a:extLst>
          </p:cNvPr>
          <p:cNvSpPr txBox="1"/>
          <p:nvPr/>
        </p:nvSpPr>
        <p:spPr>
          <a:xfrm>
            <a:off x="329268" y="2453104"/>
            <a:ext cx="7346658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hash_table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places;</a:t>
            </a:r>
          </a:p>
          <a:p>
            <a:b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places.insert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"pattaya"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places.insert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"payak"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places.insert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"khonkean"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places.insert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"prontera"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2000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places.insert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"Epic center"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places.print_all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BFA4F2-59F4-167A-00D0-198E68CE8729}"/>
              </a:ext>
            </a:extLst>
          </p:cNvPr>
          <p:cNvSpPr txBox="1"/>
          <p:nvPr/>
        </p:nvSpPr>
        <p:spPr>
          <a:xfrm>
            <a:off x="7751428" y="2344047"/>
            <a:ext cx="3479754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/>
              <a:t>Result :</a:t>
            </a:r>
            <a:endParaRPr lang="th-TH" sz="3600" dirty="0"/>
          </a:p>
          <a:p>
            <a:r>
              <a:rPr lang="th-TH" sz="3600" dirty="0"/>
              <a:t>34 -&gt; (</a:t>
            </a:r>
            <a:r>
              <a:rPr lang="th-TH" sz="3600" dirty="0" err="1"/>
              <a:t>payak</a:t>
            </a:r>
            <a:r>
              <a:rPr lang="th-TH" sz="3600" dirty="0"/>
              <a:t>,10)</a:t>
            </a:r>
          </a:p>
          <a:p>
            <a:r>
              <a:rPr lang="th-TH" sz="3600" dirty="0"/>
              <a:t>47 -&gt; (</a:t>
            </a:r>
            <a:r>
              <a:rPr lang="th-TH" sz="3600" dirty="0" err="1"/>
              <a:t>khonkean</a:t>
            </a:r>
            <a:r>
              <a:rPr lang="th-TH" sz="3600" dirty="0"/>
              <a:t>,5)</a:t>
            </a:r>
          </a:p>
          <a:p>
            <a:r>
              <a:rPr lang="th-TH" sz="3600" dirty="0"/>
              <a:t>56 -&gt; (</a:t>
            </a:r>
            <a:r>
              <a:rPr lang="th-TH" sz="3600" dirty="0" err="1"/>
              <a:t>pattaya</a:t>
            </a:r>
            <a:r>
              <a:rPr lang="th-TH" sz="3600" dirty="0"/>
              <a:t>,10)</a:t>
            </a:r>
          </a:p>
          <a:p>
            <a:r>
              <a:rPr lang="th-TH" sz="3600" dirty="0"/>
              <a:t>58 -&gt; (</a:t>
            </a:r>
            <a:r>
              <a:rPr lang="th-TH" sz="3600" dirty="0" err="1"/>
              <a:t>Epic</a:t>
            </a:r>
            <a:r>
              <a:rPr lang="th-TH" sz="3600" dirty="0"/>
              <a:t> </a:t>
            </a:r>
            <a:r>
              <a:rPr lang="th-TH" sz="3600" dirty="0" err="1"/>
              <a:t>center</a:t>
            </a:r>
            <a:r>
              <a:rPr lang="th-TH" sz="3600" dirty="0"/>
              <a:t>,20)</a:t>
            </a:r>
          </a:p>
          <a:p>
            <a:r>
              <a:rPr lang="th-TH" sz="3600" dirty="0"/>
              <a:t>75 -&gt; (</a:t>
            </a:r>
            <a:r>
              <a:rPr lang="th-TH" sz="3600" dirty="0" err="1"/>
              <a:t>prontera</a:t>
            </a:r>
            <a:r>
              <a:rPr lang="th-TH" sz="3600" dirty="0"/>
              <a:t>,2000)</a:t>
            </a:r>
          </a:p>
        </p:txBody>
      </p:sp>
    </p:spTree>
    <p:extLst>
      <p:ext uri="{BB962C8B-B14F-4D97-AF65-F5344CB8AC3E}">
        <p14:creationId xmlns:p14="http://schemas.microsoft.com/office/powerpoint/2010/main" val="18407447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46FFD5-ABDE-A8F0-3776-C75FEDE7C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But!??</a:t>
            </a:r>
            <a:endParaRPr lang="th-TH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AF91AC-7D1B-6BC3-6093-55A2889C33B1}"/>
              </a:ext>
            </a:extLst>
          </p:cNvPr>
          <p:cNvSpPr txBox="1"/>
          <p:nvPr/>
        </p:nvSpPr>
        <p:spPr>
          <a:xfrm>
            <a:off x="698383" y="2180705"/>
            <a:ext cx="8386894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hash_function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20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mahasarakham</a:t>
            </a:r>
            <a:r>
              <a:rPr lang="en-US" sz="2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2000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sz="2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//47</a:t>
            </a:r>
            <a:endParaRPr lang="en-US" sz="2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hash_function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20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khonkean</a:t>
            </a:r>
            <a:r>
              <a:rPr lang="en-US" sz="2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2000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sz="2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//47</a:t>
            </a:r>
            <a:endParaRPr lang="en-US" sz="2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places.insert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"mahasarakham"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2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places.print_all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DAC099-9F28-1391-8CD6-040CA8AB8C61}"/>
              </a:ext>
            </a:extLst>
          </p:cNvPr>
          <p:cNvSpPr txBox="1"/>
          <p:nvPr/>
        </p:nvSpPr>
        <p:spPr>
          <a:xfrm>
            <a:off x="2550254" y="4211273"/>
            <a:ext cx="748474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/>
              <a:t>Same key can be happened!</a:t>
            </a:r>
            <a:endParaRPr lang="th-TH" sz="6600" dirty="0"/>
          </a:p>
        </p:txBody>
      </p:sp>
    </p:spTree>
    <p:extLst>
      <p:ext uri="{BB962C8B-B14F-4D97-AF65-F5344CB8AC3E}">
        <p14:creationId xmlns:p14="http://schemas.microsoft.com/office/powerpoint/2010/main" val="38047883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BF2AC54-0AA3-350E-09F4-727AC5F90C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</a:t>
            </a:r>
            <a:endParaRPr lang="th-TH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1A6C1BC-9AB7-E780-089A-1E39CC9047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Can it be Collisions (</a:t>
            </a:r>
            <a:r>
              <a:rPr lang="th-TH" dirty="0"/>
              <a:t>ชน</a:t>
            </a:r>
            <a:r>
              <a:rPr lang="en-US" dirty="0"/>
              <a:t>) and how to solve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8297663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80BA46D-469E-601C-981F-EF9F9A1C7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Collisions </a:t>
            </a:r>
            <a:r>
              <a:rPr lang="th-TH" dirty="0"/>
              <a:t>อะไรคือการชนกัน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5E3CDB3-049D-E29F-989D-ED36E6DEA7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5093795" cy="4023360"/>
          </a:xfrm>
        </p:spPr>
        <p:txBody>
          <a:bodyPr>
            <a:normAutofit/>
          </a:bodyPr>
          <a:lstStyle/>
          <a:p>
            <a:r>
              <a:rPr lang="en-US" sz="3600" dirty="0"/>
              <a:t>- when 2 difference key got same hash function output (redundant table index)</a:t>
            </a:r>
          </a:p>
          <a:p>
            <a:endParaRPr lang="en-US" sz="3600" dirty="0"/>
          </a:p>
          <a:p>
            <a:r>
              <a:rPr lang="en-US" sz="3600" dirty="0"/>
              <a:t>- </a:t>
            </a:r>
            <a:r>
              <a:rPr lang="th-TH" sz="3600" dirty="0"/>
              <a:t>เมื่อ 2 </a:t>
            </a:r>
            <a:r>
              <a:rPr lang="en-US" sz="3600" dirty="0"/>
              <a:t>key </a:t>
            </a:r>
            <a:r>
              <a:rPr lang="th-TH" sz="3600" dirty="0"/>
              <a:t>ให้ๆ ให้ผลลัพธ์ของ </a:t>
            </a:r>
            <a:r>
              <a:rPr lang="en-US" sz="3600" dirty="0"/>
              <a:t>hash function </a:t>
            </a:r>
            <a:r>
              <a:rPr lang="th-TH" sz="3600" dirty="0"/>
              <a:t>ที่เหมือนกัน </a:t>
            </a:r>
            <a:r>
              <a:rPr lang="en-US" sz="3600" dirty="0"/>
              <a:t>(</a:t>
            </a:r>
            <a:r>
              <a:rPr lang="th-TH" sz="3600" dirty="0"/>
              <a:t>ให้ </a:t>
            </a:r>
            <a:r>
              <a:rPr lang="en-US" sz="3600" dirty="0"/>
              <a:t>table index </a:t>
            </a:r>
            <a:r>
              <a:rPr lang="th-TH" sz="3600" dirty="0"/>
              <a:t>ที่ซ้ำกัน</a:t>
            </a:r>
            <a:r>
              <a:rPr lang="en-US" sz="3600" dirty="0"/>
              <a:t>)</a:t>
            </a:r>
            <a:endParaRPr lang="th-TH" sz="3600" dirty="0"/>
          </a:p>
        </p:txBody>
      </p:sp>
      <p:pic>
        <p:nvPicPr>
          <p:cNvPr id="2" name="Content Placeholder 5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7FBCE10D-4882-36A6-EE5D-D95A2A8B51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1785" y="1845734"/>
            <a:ext cx="3468403" cy="437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6016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80BA46D-469E-601C-981F-EF9F9A1C7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Collisions example</a:t>
            </a:r>
            <a:endParaRPr lang="th-TH" dirty="0"/>
          </a:p>
        </p:txBody>
      </p:sp>
      <p:pic>
        <p:nvPicPr>
          <p:cNvPr id="10" name="Picture 9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DD8322A6-2DDE-4F35-4A0E-459C50306B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2653" y="2136234"/>
            <a:ext cx="7769560" cy="3997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56135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16250-A009-D628-04DE-44FC497E8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Collisions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278C8D-A2DD-DDE2-D19B-0025021E7D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4400" dirty="0"/>
              <a:t>- </a:t>
            </a:r>
            <a:r>
              <a:rPr lang="en-US" sz="4400" dirty="0"/>
              <a:t>Collisions can happened because number of possible key is more than capacity of table that mean it always happened</a:t>
            </a:r>
          </a:p>
          <a:p>
            <a:r>
              <a:rPr lang="en-US" sz="4400" dirty="0"/>
              <a:t>- Collisions </a:t>
            </a:r>
            <a:r>
              <a:rPr lang="th-TH" sz="4400" dirty="0"/>
              <a:t>เกิดขึ้นเนื่องจาก </a:t>
            </a:r>
            <a:r>
              <a:rPr lang="en-US" sz="4400" dirty="0"/>
              <a:t>Key </a:t>
            </a:r>
            <a:r>
              <a:rPr lang="th-TH" sz="4400" dirty="0"/>
              <a:t>ทั้งหมดที่ใชได้ มีจำนวนมากกว่าช่องของตารางใน </a:t>
            </a:r>
            <a:r>
              <a:rPr lang="en-US" sz="4400" dirty="0"/>
              <a:t>hash table</a:t>
            </a:r>
            <a:endParaRPr lang="th-TH" sz="4400" dirty="0"/>
          </a:p>
        </p:txBody>
      </p:sp>
    </p:spTree>
    <p:extLst>
      <p:ext uri="{BB962C8B-B14F-4D97-AF65-F5344CB8AC3E}">
        <p14:creationId xmlns:p14="http://schemas.microsoft.com/office/powerpoint/2010/main" val="335314061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BF2AC54-0AA3-350E-09F4-727AC5F90C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</a:t>
            </a:r>
            <a:endParaRPr lang="th-TH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1A6C1BC-9AB7-E780-089A-1E39CC9047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to solve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93918674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962D17E-6D59-6A3B-4A2D-AC53B4CAE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Several way to solve</a:t>
            </a:r>
            <a:endParaRPr lang="th-TH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B9FF53E-F93C-9B75-7499-0A3A9A1F52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- increase capacity and change hash function (basic)</a:t>
            </a:r>
          </a:p>
          <a:p>
            <a:r>
              <a:rPr lang="en-US" sz="4400" dirty="0"/>
              <a:t>- Open Addressing</a:t>
            </a:r>
          </a:p>
          <a:p>
            <a:r>
              <a:rPr lang="en-US" sz="4400" dirty="0"/>
              <a:t>- Chaining</a:t>
            </a:r>
            <a:endParaRPr lang="th-TH" sz="4400" dirty="0"/>
          </a:p>
        </p:txBody>
      </p:sp>
    </p:spTree>
    <p:extLst>
      <p:ext uri="{BB962C8B-B14F-4D97-AF65-F5344CB8AC3E}">
        <p14:creationId xmlns:p14="http://schemas.microsoft.com/office/powerpoint/2010/main" val="3020118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995AC-0429-7367-B7A5-6EBC8C67E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O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DE3314-1913-BA02-342E-727422E06B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- in the past we try to find algorithm that take minimum big O</a:t>
            </a:r>
          </a:p>
          <a:p>
            <a:r>
              <a:rPr lang="en-US" sz="4000" dirty="0"/>
              <a:t>- did you know algorithm that take O(1)</a:t>
            </a:r>
          </a:p>
          <a:p>
            <a:endParaRPr lang="en-US" sz="4000" dirty="0"/>
          </a:p>
          <a:p>
            <a:r>
              <a:rPr lang="en-US" sz="4000" dirty="0"/>
              <a:t>- </a:t>
            </a:r>
            <a:r>
              <a:rPr lang="th-TH" sz="4000" dirty="0"/>
              <a:t>ที่ผ่านมาเราพยายามหา </a:t>
            </a:r>
            <a:r>
              <a:rPr lang="en-US" sz="4000" dirty="0"/>
              <a:t>algorithm </a:t>
            </a:r>
            <a:r>
              <a:rPr lang="th-TH" sz="4000" dirty="0"/>
              <a:t>ที่ </a:t>
            </a:r>
            <a:r>
              <a:rPr lang="en-US" sz="4000" dirty="0"/>
              <a:t>Big O </a:t>
            </a:r>
            <a:r>
              <a:rPr lang="th-TH" sz="4000" dirty="0"/>
              <a:t>เล็กที่สุด</a:t>
            </a:r>
          </a:p>
          <a:p>
            <a:r>
              <a:rPr lang="th-TH" sz="4000" dirty="0"/>
              <a:t>- รู้จัก </a:t>
            </a:r>
            <a:r>
              <a:rPr lang="en-US" sz="4000" dirty="0"/>
              <a:t>algorithm </a:t>
            </a:r>
            <a:r>
              <a:rPr lang="th-TH" sz="4000" dirty="0"/>
              <a:t>ที่ใช้ </a:t>
            </a:r>
            <a:r>
              <a:rPr lang="en-US" sz="4000" dirty="0"/>
              <a:t>O(1)</a:t>
            </a:r>
            <a:r>
              <a:rPr lang="th-TH" sz="4000" dirty="0"/>
              <a:t> หรือไม่</a:t>
            </a:r>
            <a:endParaRPr lang="en-US" sz="4000" dirty="0"/>
          </a:p>
          <a:p>
            <a:endParaRPr lang="th-TH" sz="4000" dirty="0"/>
          </a:p>
        </p:txBody>
      </p:sp>
    </p:spTree>
    <p:extLst>
      <p:ext uri="{BB962C8B-B14F-4D97-AF65-F5344CB8AC3E}">
        <p14:creationId xmlns:p14="http://schemas.microsoft.com/office/powerpoint/2010/main" val="36391127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B161FB-368D-FA73-B1A9-B30BE4478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Chaining table technique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C1AD0A-8954-73C3-BA37-C2B84CBE5E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Welcome old buddy linked list!</a:t>
            </a:r>
            <a:endParaRPr lang="th-TH" sz="4000" dirty="0"/>
          </a:p>
        </p:txBody>
      </p:sp>
      <p:pic>
        <p:nvPicPr>
          <p:cNvPr id="7" name="Picture 6" descr="A picture containing text, clock, device, gauge&#10;&#10;Description automatically generated">
            <a:extLst>
              <a:ext uri="{FF2B5EF4-FFF2-40B4-BE49-F238E27FC236}">
                <a16:creationId xmlns:a16="http://schemas.microsoft.com/office/drawing/2014/main" id="{95BEEA20-4463-5479-5476-8CF7F74766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3498208"/>
            <a:ext cx="9720678" cy="1209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77578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B161FB-368D-FA73-B1A9-B30BE4478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Chaining technique</a:t>
            </a:r>
            <a:endParaRPr lang="th-TH" dirty="0"/>
          </a:p>
        </p:txBody>
      </p:sp>
      <p:pic>
        <p:nvPicPr>
          <p:cNvPr id="8" name="Picture 7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725464D6-769A-21A0-B7BA-9C96F61695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71"/>
          <a:stretch/>
        </p:blipFill>
        <p:spPr>
          <a:xfrm>
            <a:off x="6333688" y="2378977"/>
            <a:ext cx="5198378" cy="390683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48344F7-039A-DEB2-D6D1-BE1F7DED8C0E}"/>
              </a:ext>
            </a:extLst>
          </p:cNvPr>
          <p:cNvSpPr txBox="1"/>
          <p:nvPr/>
        </p:nvSpPr>
        <p:spPr>
          <a:xfrm>
            <a:off x="1097280" y="2026639"/>
            <a:ext cx="546976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en-US" sz="4000" dirty="0"/>
              <a:t>One row point to another rows</a:t>
            </a:r>
          </a:p>
          <a:p>
            <a:pPr marL="457200" indent="-457200">
              <a:buFontTx/>
              <a:buChar char="-"/>
            </a:pPr>
            <a:r>
              <a:rPr lang="en-US" sz="4000" dirty="0"/>
              <a:t>1 </a:t>
            </a:r>
            <a:r>
              <a:rPr lang="th-TH" sz="4000" dirty="0"/>
              <a:t>แถวสามารถชี้ไปยังอีกแถวได้</a:t>
            </a:r>
          </a:p>
        </p:txBody>
      </p:sp>
    </p:spTree>
    <p:extLst>
      <p:ext uri="{BB962C8B-B14F-4D97-AF65-F5344CB8AC3E}">
        <p14:creationId xmlns:p14="http://schemas.microsoft.com/office/powerpoint/2010/main" val="414356297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6D1DE-85EA-6E02-03F5-3B82CE485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Edit node (class)</a:t>
            </a:r>
            <a:endParaRPr lang="th-TH" dirty="0"/>
          </a:p>
        </p:txBody>
      </p:sp>
      <p:pic>
        <p:nvPicPr>
          <p:cNvPr id="7" name="Content Placeholder 6" descr="Text&#10;&#10;Description automatically generated with low confidence">
            <a:extLst>
              <a:ext uri="{FF2B5EF4-FFF2-40B4-BE49-F238E27FC236}">
                <a16:creationId xmlns:a16="http://schemas.microsoft.com/office/drawing/2014/main" id="{7F11BB60-F714-9004-8CA8-9AC9421A71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2269" y="2447925"/>
            <a:ext cx="2209800" cy="2819400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075C1CC-403F-CFC3-6667-34E70EC24918}"/>
              </a:ext>
            </a:extLst>
          </p:cNvPr>
          <p:cNvSpPr txBox="1"/>
          <p:nvPr/>
        </p:nvSpPr>
        <p:spPr>
          <a:xfrm>
            <a:off x="1097280" y="1964698"/>
            <a:ext cx="6094602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hash_row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2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 hash tuple, hash node</a:t>
            </a:r>
            <a:endParaRPr lang="en-US" sz="2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 :</a:t>
            </a:r>
            <a:endParaRPr lang="en-US" sz="2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key;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data;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hash_row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 next;</a:t>
            </a:r>
          </a:p>
          <a:p>
            <a:b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hash_row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20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v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key </a:t>
            </a:r>
            <a:r>
              <a:rPr lang="en-US" sz="2000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data = </a:t>
            </a:r>
            <a:r>
              <a:rPr lang="en-US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v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next = </a:t>
            </a:r>
            <a:r>
              <a:rPr lang="en-US" sz="20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nullptr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182030100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CA1962-5308-F29E-280F-F4CF04919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insert</a:t>
            </a:r>
            <a:endParaRPr lang="th-TH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B068C6-8C37-5C4C-BF68-C27C77966108}"/>
              </a:ext>
            </a:extLst>
          </p:cNvPr>
          <p:cNvSpPr txBox="1"/>
          <p:nvPr/>
        </p:nvSpPr>
        <p:spPr>
          <a:xfrm>
            <a:off x="983610" y="2192559"/>
            <a:ext cx="9058012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insert(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key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table_idx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hash_function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key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hash_row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** p = &amp;table[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table_idx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(*p != 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nullptr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){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 go to last link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((*p)-&gt;key </a:t>
            </a:r>
            <a:r>
              <a:rPr lang="en-US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key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){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 override key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(*p)-&gt;data =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p = &amp;((*p)-&gt;next);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     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(*p) =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hash_row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key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 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</p:txBody>
      </p:sp>
    </p:spTree>
    <p:extLst>
      <p:ext uri="{BB962C8B-B14F-4D97-AF65-F5344CB8AC3E}">
        <p14:creationId xmlns:p14="http://schemas.microsoft.com/office/powerpoint/2010/main" val="252692140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765740-52E4-E125-BD05-6C362B8C3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</a:t>
            </a:r>
            <a:endParaRPr lang="th-TH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54073D-0D3A-543D-389B-5A1A3B89B562}"/>
              </a:ext>
            </a:extLst>
          </p:cNvPr>
          <p:cNvSpPr txBox="1"/>
          <p:nvPr/>
        </p:nvSpPr>
        <p:spPr>
          <a:xfrm>
            <a:off x="723551" y="2133674"/>
            <a:ext cx="9427128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print_key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key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hash_row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** p = &amp;table[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hash_function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key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)];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((*p) != 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nullptr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key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(*p)-&gt;key){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(*p)-&gt;key </a:t>
            </a:r>
            <a:r>
              <a:rPr lang="en-US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"-&gt;"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(*p)-&gt;data </a:t>
            </a:r>
            <a:r>
              <a:rPr lang="en-US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p = &amp;((*p)-&gt;next);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}         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"Not found key ["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key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"]"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    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</p:txBody>
      </p:sp>
    </p:spTree>
    <p:extLst>
      <p:ext uri="{BB962C8B-B14F-4D97-AF65-F5344CB8AC3E}">
        <p14:creationId xmlns:p14="http://schemas.microsoft.com/office/powerpoint/2010/main" val="273607814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 with low confidence">
            <a:extLst>
              <a:ext uri="{FF2B5EF4-FFF2-40B4-BE49-F238E27FC236}">
                <a16:creationId xmlns:a16="http://schemas.microsoft.com/office/drawing/2014/main" id="{1F03D1E0-2C92-256F-FB5B-02FCF466C9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77" y="656438"/>
            <a:ext cx="11090246" cy="5545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457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66B6F82A-960B-1B79-EB38-BDE14A3962A9}"/>
              </a:ext>
            </a:extLst>
          </p:cNvPr>
          <p:cNvSpPr txBox="1"/>
          <p:nvPr/>
        </p:nvSpPr>
        <p:spPr>
          <a:xfrm>
            <a:off x="362824" y="1794163"/>
            <a:ext cx="6094602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places.insert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"mahasarakham"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places.insert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"khonkean"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15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places.insert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"pattaya"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places.insert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"payak"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places.insert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"prontera"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2000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places.insert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"Epic center"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places.print_all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places.print_key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pattaya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places.print_key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mahasarakham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places.print_key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khonkean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0DBDF21-AEB9-83E9-4BA4-05C0013CB9C8}"/>
              </a:ext>
            </a:extLst>
          </p:cNvPr>
          <p:cNvSpPr txBox="1"/>
          <p:nvPr/>
        </p:nvSpPr>
        <p:spPr>
          <a:xfrm>
            <a:off x="6394507" y="1794163"/>
            <a:ext cx="5366858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Result :</a:t>
            </a:r>
            <a:endParaRPr lang="th-TH" sz="2800" dirty="0"/>
          </a:p>
          <a:p>
            <a:r>
              <a:rPr lang="th-TH" sz="2800" dirty="0"/>
              <a:t>34 -&gt; (</a:t>
            </a:r>
            <a:r>
              <a:rPr lang="th-TH" sz="2800" dirty="0" err="1"/>
              <a:t>payak</a:t>
            </a:r>
            <a:r>
              <a:rPr lang="th-TH" sz="2800" dirty="0"/>
              <a:t>,30)</a:t>
            </a:r>
          </a:p>
          <a:p>
            <a:r>
              <a:rPr lang="th-TH" sz="2800" dirty="0"/>
              <a:t>47 -&gt; (</a:t>
            </a:r>
            <a:r>
              <a:rPr lang="th-TH" sz="2800" dirty="0" err="1"/>
              <a:t>mahasarakham</a:t>
            </a:r>
            <a:r>
              <a:rPr lang="th-TH" sz="2800" dirty="0"/>
              <a:t>,10)  -&gt; (</a:t>
            </a:r>
            <a:r>
              <a:rPr lang="th-TH" sz="2800" dirty="0" err="1"/>
              <a:t>khonkean</a:t>
            </a:r>
            <a:r>
              <a:rPr lang="th-TH" sz="2800" dirty="0"/>
              <a:t>,15)</a:t>
            </a:r>
          </a:p>
          <a:p>
            <a:r>
              <a:rPr lang="th-TH" sz="2800" dirty="0"/>
              <a:t>56 -&gt; (</a:t>
            </a:r>
            <a:r>
              <a:rPr lang="th-TH" sz="2800" dirty="0" err="1"/>
              <a:t>pattaya</a:t>
            </a:r>
            <a:r>
              <a:rPr lang="th-TH" sz="2800" dirty="0"/>
              <a:t>,200)</a:t>
            </a:r>
          </a:p>
          <a:p>
            <a:r>
              <a:rPr lang="th-TH" sz="2800" dirty="0"/>
              <a:t>58 -&gt; (</a:t>
            </a:r>
            <a:r>
              <a:rPr lang="th-TH" sz="2800" dirty="0" err="1"/>
              <a:t>Epic</a:t>
            </a:r>
            <a:r>
              <a:rPr lang="th-TH" sz="2800" dirty="0"/>
              <a:t> </a:t>
            </a:r>
            <a:r>
              <a:rPr lang="th-TH" sz="2800" dirty="0" err="1"/>
              <a:t>center</a:t>
            </a:r>
            <a:r>
              <a:rPr lang="th-TH" sz="2800" dirty="0"/>
              <a:t>,20)</a:t>
            </a:r>
          </a:p>
          <a:p>
            <a:r>
              <a:rPr lang="th-TH" sz="2800" dirty="0"/>
              <a:t>75 -&gt; (</a:t>
            </a:r>
            <a:r>
              <a:rPr lang="th-TH" sz="2800" dirty="0" err="1"/>
              <a:t>prontera</a:t>
            </a:r>
            <a:r>
              <a:rPr lang="th-TH" sz="2800" dirty="0"/>
              <a:t>,2000)</a:t>
            </a:r>
          </a:p>
          <a:p>
            <a:r>
              <a:rPr lang="th-TH" sz="2800" dirty="0" err="1"/>
              <a:t>pattaya</a:t>
            </a:r>
            <a:r>
              <a:rPr lang="th-TH" sz="2800" dirty="0"/>
              <a:t>-&gt;200</a:t>
            </a:r>
          </a:p>
          <a:p>
            <a:r>
              <a:rPr lang="th-TH" sz="2800" dirty="0" err="1"/>
              <a:t>mahasarakham</a:t>
            </a:r>
            <a:r>
              <a:rPr lang="th-TH" sz="2800" dirty="0"/>
              <a:t>-&gt;10</a:t>
            </a:r>
          </a:p>
          <a:p>
            <a:r>
              <a:rPr lang="th-TH" sz="2800" dirty="0" err="1"/>
              <a:t>khonkean</a:t>
            </a:r>
            <a:r>
              <a:rPr lang="th-TH" sz="2800" dirty="0"/>
              <a:t>-&gt;15</a:t>
            </a: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4A8B1013-9701-F58A-6271-9F29E6572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81707561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9F8DB-9DBE-B9A1-A621-87F396810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Asymptotic notation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D9D02A-2463-315B-9E5B-705797E47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Big O -&gt; n , in case of all member has same hash function output</a:t>
            </a:r>
          </a:p>
          <a:p>
            <a:endParaRPr lang="en-US" sz="4400" dirty="0"/>
          </a:p>
          <a:p>
            <a:r>
              <a:rPr lang="en-US" sz="4400" dirty="0"/>
              <a:t>Big Omega -&gt; 1 , incase of all member has difference hash function output</a:t>
            </a:r>
          </a:p>
          <a:p>
            <a:endParaRPr lang="th-TH" sz="4400" dirty="0"/>
          </a:p>
        </p:txBody>
      </p:sp>
    </p:spTree>
    <p:extLst>
      <p:ext uri="{BB962C8B-B14F-4D97-AF65-F5344CB8AC3E}">
        <p14:creationId xmlns:p14="http://schemas.microsoft.com/office/powerpoint/2010/main" val="410658123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9F8DB-9DBE-B9A1-A621-87F396810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Asymptotic notation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D9D02A-2463-315B-9E5B-705797E47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Big O -&gt; n , </a:t>
            </a:r>
            <a:r>
              <a:rPr lang="th-TH" sz="4400" dirty="0"/>
              <a:t>ในกรณีที่ทุก </a:t>
            </a:r>
            <a:r>
              <a:rPr lang="en-US" sz="4400" dirty="0"/>
              <a:t>key </a:t>
            </a:r>
            <a:r>
              <a:rPr lang="th-TH" sz="4400" dirty="0"/>
              <a:t>มี </a:t>
            </a:r>
            <a:r>
              <a:rPr lang="en-US" sz="4400" dirty="0"/>
              <a:t>output </a:t>
            </a:r>
            <a:r>
              <a:rPr lang="th-TH" sz="4400" dirty="0"/>
              <a:t>ขแง </a:t>
            </a:r>
            <a:r>
              <a:rPr lang="en-US" sz="4400" dirty="0"/>
              <a:t>hash function </a:t>
            </a:r>
            <a:r>
              <a:rPr lang="th-TH" sz="4400" dirty="0"/>
              <a:t>เหมือนกัน</a:t>
            </a:r>
            <a:endParaRPr lang="en-US" sz="4400" dirty="0"/>
          </a:p>
          <a:p>
            <a:endParaRPr lang="en-US" sz="4400" dirty="0"/>
          </a:p>
          <a:p>
            <a:r>
              <a:rPr lang="en-US" sz="4400" dirty="0"/>
              <a:t>Big Omega -&gt; 1 , </a:t>
            </a:r>
            <a:r>
              <a:rPr lang="th-TH" sz="4400" dirty="0"/>
              <a:t>ในกรณีที่ทุก </a:t>
            </a:r>
            <a:r>
              <a:rPr lang="en-US" sz="4400" dirty="0"/>
              <a:t>key </a:t>
            </a:r>
            <a:r>
              <a:rPr lang="th-TH" sz="4400" dirty="0"/>
              <a:t>มี </a:t>
            </a:r>
            <a:r>
              <a:rPr lang="en-US" sz="4400" dirty="0"/>
              <a:t>output </a:t>
            </a:r>
            <a:r>
              <a:rPr lang="th-TH" sz="4400" dirty="0"/>
              <a:t>ขแง </a:t>
            </a:r>
            <a:r>
              <a:rPr lang="en-US" sz="4400" dirty="0"/>
              <a:t>hash function </a:t>
            </a:r>
            <a:r>
              <a:rPr lang="th-TH" sz="4400" dirty="0"/>
              <a:t>ต่างกัน</a:t>
            </a:r>
            <a:endParaRPr lang="en-US" sz="4400" dirty="0"/>
          </a:p>
          <a:p>
            <a:endParaRPr lang="th-TH" sz="4400" dirty="0"/>
          </a:p>
        </p:txBody>
      </p:sp>
    </p:spTree>
    <p:extLst>
      <p:ext uri="{BB962C8B-B14F-4D97-AF65-F5344CB8AC3E}">
        <p14:creationId xmlns:p14="http://schemas.microsoft.com/office/powerpoint/2010/main" val="289910025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32AB33C-12DC-C790-655B-6F714A24C28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9600" dirty="0"/>
              <a:t>LAB</a:t>
            </a:r>
            <a:endParaRPr lang="th-TH" sz="9600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10990DD6-4DD5-9754-17BF-FE5E7A75572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0607554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D55FDF-D1D0-56E7-E5EF-B40158323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D0D829-52DB-E706-99F8-D22CA85420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Suppose we want to design a system for storing employee records with phone numbers(as keys). And we want the following queries to be performed efficiently: </a:t>
            </a:r>
          </a:p>
          <a:p>
            <a:endParaRPr lang="en-US" dirty="0"/>
          </a:p>
          <a:p>
            <a:r>
              <a:rPr lang="en-US" dirty="0"/>
              <a:t>Insert a phone number and corresponding information.</a:t>
            </a:r>
          </a:p>
          <a:p>
            <a:r>
              <a:rPr lang="en-US" dirty="0"/>
              <a:t>Search a phone number and fetch the information.</a:t>
            </a:r>
          </a:p>
          <a:p>
            <a:r>
              <a:rPr lang="en-US" dirty="0"/>
              <a:t>Delete a phone number and related information.</a:t>
            </a:r>
          </a:p>
          <a:p>
            <a:r>
              <a:rPr lang="en-US" dirty="0"/>
              <a:t>We can think of using the following data structures to maintain information about different phone numbers. </a:t>
            </a:r>
          </a:p>
          <a:p>
            <a:endParaRPr lang="en-US" dirty="0"/>
          </a:p>
          <a:p>
            <a:r>
              <a:rPr lang="en-US" dirty="0"/>
              <a:t>Array of phone numbers and records.</a:t>
            </a:r>
          </a:p>
          <a:p>
            <a:r>
              <a:rPr lang="en-US" dirty="0"/>
              <a:t>Linked List of phone numbers and records.</a:t>
            </a:r>
          </a:p>
          <a:p>
            <a:r>
              <a:rPr lang="en-US" dirty="0"/>
              <a:t>Balanced binary search tree with phone numbers as keys.</a:t>
            </a:r>
          </a:p>
          <a:p>
            <a:r>
              <a:rPr lang="en-US" dirty="0"/>
              <a:t>Direct Access Table.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5477104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242C57-8EDE-6032-0354-24BD6E061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logic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A633BB-769B-ECE6-F37D-8B28CC1AEB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4400" dirty="0"/>
              <a:t>- </a:t>
            </a:r>
            <a:r>
              <a:rPr lang="en-US" sz="4400" dirty="0"/>
              <a:t>as we know access array via index take O(1)</a:t>
            </a:r>
          </a:p>
          <a:p>
            <a:r>
              <a:rPr lang="en-US" sz="4400" dirty="0"/>
              <a:t>- </a:t>
            </a:r>
            <a:r>
              <a:rPr lang="th-TH" sz="4400" dirty="0"/>
              <a:t>จากที่เรารู้เข้าถึงตัวแปรของ </a:t>
            </a:r>
            <a:r>
              <a:rPr lang="en-US" sz="4400" dirty="0"/>
              <a:t>array </a:t>
            </a:r>
            <a:r>
              <a:rPr lang="th-TH" sz="4400" dirty="0"/>
              <a:t>ใช้ </a:t>
            </a:r>
            <a:r>
              <a:rPr lang="en-US" sz="4400" dirty="0"/>
              <a:t>O(1)</a:t>
            </a:r>
            <a:endParaRPr lang="th-TH" sz="4400" dirty="0"/>
          </a:p>
        </p:txBody>
      </p:sp>
      <p:pic>
        <p:nvPicPr>
          <p:cNvPr id="5" name="Picture 4" descr="Logo&#10;&#10;Description automatically generated with medium confidence">
            <a:extLst>
              <a:ext uri="{FF2B5EF4-FFF2-40B4-BE49-F238E27FC236}">
                <a16:creationId xmlns:a16="http://schemas.microsoft.com/office/drawing/2014/main" id="{50D1E637-45C3-7FDB-CCEF-2539964201D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694" r="44458" b="32823"/>
          <a:stretch/>
        </p:blipFill>
        <p:spPr>
          <a:xfrm>
            <a:off x="5893265" y="3967993"/>
            <a:ext cx="3727509" cy="109895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03886EF-2D3A-B2E3-79C5-48A1D27BDB1A}"/>
              </a:ext>
            </a:extLst>
          </p:cNvPr>
          <p:cNvSpPr txBox="1"/>
          <p:nvPr/>
        </p:nvSpPr>
        <p:spPr>
          <a:xfrm>
            <a:off x="3842156" y="4143675"/>
            <a:ext cx="90441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A[</a:t>
            </a:r>
            <a:r>
              <a:rPr lang="en-US" sz="6000" dirty="0" err="1"/>
              <a:t>i</a:t>
            </a:r>
            <a:r>
              <a:rPr lang="en-US" sz="6000" dirty="0"/>
              <a:t>]</a:t>
            </a:r>
            <a:endParaRPr lang="th-TH" sz="6000" dirty="0"/>
          </a:p>
        </p:txBody>
      </p:sp>
    </p:spTree>
    <p:extLst>
      <p:ext uri="{BB962C8B-B14F-4D97-AF65-F5344CB8AC3E}">
        <p14:creationId xmlns:p14="http://schemas.microsoft.com/office/powerpoint/2010/main" val="1864991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242C57-8EDE-6032-0354-24BD6E061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logic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A633BB-769B-ECE6-F37D-8B28CC1AEB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4400" dirty="0"/>
              <a:t>- </a:t>
            </a:r>
            <a:r>
              <a:rPr lang="en-US" sz="4400" dirty="0"/>
              <a:t>so, we try to use just index to indicate location of data</a:t>
            </a:r>
          </a:p>
          <a:p>
            <a:r>
              <a:rPr lang="en-US" sz="4400" dirty="0"/>
              <a:t>- </a:t>
            </a:r>
            <a:r>
              <a:rPr lang="th-TH" sz="4400" dirty="0"/>
              <a:t>ดังนั้น เราพยายามใช้เพียง </a:t>
            </a:r>
            <a:r>
              <a:rPr lang="en-US" sz="4400" dirty="0"/>
              <a:t>index </a:t>
            </a:r>
            <a:r>
              <a:rPr lang="th-TH" sz="4400" dirty="0"/>
              <a:t>เพื่อระบุตำแหน่งของข้อมูล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639E74A-08ED-0394-D439-BF445568B202}"/>
              </a:ext>
            </a:extLst>
          </p:cNvPr>
          <p:cNvSpPr txBox="1"/>
          <p:nvPr/>
        </p:nvSpPr>
        <p:spPr>
          <a:xfrm>
            <a:off x="3036814" y="4009938"/>
            <a:ext cx="49343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Bye </a:t>
            </a:r>
            <a:r>
              <a:rPr lang="en-US" sz="4000" dirty="0" err="1"/>
              <a:t>Bye</a:t>
            </a:r>
            <a:r>
              <a:rPr lang="en-US" sz="4000" dirty="0"/>
              <a:t> </a:t>
            </a:r>
            <a:r>
              <a:rPr lang="en-US" sz="4000" dirty="0" err="1"/>
              <a:t>tree,linked</a:t>
            </a:r>
            <a:r>
              <a:rPr lang="en-US" sz="4000" dirty="0"/>
              <a:t> list graph ?</a:t>
            </a:r>
            <a:endParaRPr lang="th-TH" sz="4000" dirty="0"/>
          </a:p>
        </p:txBody>
      </p:sp>
    </p:spTree>
    <p:extLst>
      <p:ext uri="{BB962C8B-B14F-4D97-AF65-F5344CB8AC3E}">
        <p14:creationId xmlns:p14="http://schemas.microsoft.com/office/powerpoint/2010/main" val="36864464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12BD1D-E6EF-C8F6-FBCC-2B5FCC738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Sale lotto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8B522A-76DF-20BA-AC6B-3D8B44729B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1845734"/>
            <a:ext cx="10345303" cy="4538288"/>
          </a:xfrm>
        </p:spPr>
        <p:txBody>
          <a:bodyPr>
            <a:normAutofit/>
          </a:bodyPr>
          <a:lstStyle/>
          <a:p>
            <a:r>
              <a:rPr lang="en-US" sz="4000" dirty="0"/>
              <a:t>- how to remember the number that you sold and how many that number sold ?</a:t>
            </a:r>
          </a:p>
          <a:p>
            <a:r>
              <a:rPr lang="en-US" sz="4000" dirty="0"/>
              <a:t>- </a:t>
            </a:r>
            <a:r>
              <a:rPr lang="th-TH" sz="4000" dirty="0"/>
              <a:t>ทำอย่างไรถึงจะรู้ว่าคุณขายเลขใหนไปแล้วบ้าง และแต่ละเลขขายไปกี่ครั้ง </a:t>
            </a:r>
            <a:r>
              <a:rPr lang="en-US" sz="4000" dirty="0"/>
              <a:t>?</a:t>
            </a:r>
          </a:p>
          <a:p>
            <a:endParaRPr lang="en-US" sz="4000" dirty="0"/>
          </a:p>
          <a:p>
            <a:r>
              <a:rPr lang="en-US" sz="4000" dirty="0"/>
              <a:t>List -&gt; O(n)</a:t>
            </a:r>
          </a:p>
        </p:txBody>
      </p:sp>
      <p:pic>
        <p:nvPicPr>
          <p:cNvPr id="2052" name="Picture 4" descr="Thai lottery - Wikipedia">
            <a:extLst>
              <a:ext uri="{FF2B5EF4-FFF2-40B4-BE49-F238E27FC236}">
                <a16:creationId xmlns:a16="http://schemas.microsoft.com/office/drawing/2014/main" id="{B1AB33F3-EF8B-973C-ECFC-6F0A6D255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2020" y="3982674"/>
            <a:ext cx="2143125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49402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29DBFD-9284-7432-AFA5-6449884E30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Hashing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3DF257-CC15-D1FB-5D99-150FACD260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404064"/>
          </a:xfrm>
        </p:spPr>
        <p:txBody>
          <a:bodyPr>
            <a:normAutofit/>
          </a:bodyPr>
          <a:lstStyle/>
          <a:p>
            <a:r>
              <a:rPr lang="en-US" sz="3600" dirty="0"/>
              <a:t>- we have n empty box each box has an individual label</a:t>
            </a:r>
          </a:p>
          <a:p>
            <a:r>
              <a:rPr lang="en-US" sz="3600" dirty="0"/>
              <a:t>- </a:t>
            </a:r>
            <a:r>
              <a:rPr lang="th-TH" sz="3600" dirty="0"/>
              <a:t>เรามีกล่องปล่าวอยู่ </a:t>
            </a:r>
            <a:r>
              <a:rPr lang="en-US" sz="3600" dirty="0"/>
              <a:t>n </a:t>
            </a:r>
            <a:r>
              <a:rPr lang="th-TH" sz="3600" dirty="0"/>
              <a:t>ใบ แต่ละใบ มี </a:t>
            </a:r>
            <a:r>
              <a:rPr lang="en-US" sz="3600" dirty="0"/>
              <a:t>label</a:t>
            </a:r>
            <a:r>
              <a:rPr lang="th-TH" sz="3600" dirty="0"/>
              <a:t> ต่างกัน</a:t>
            </a:r>
          </a:p>
          <a:p>
            <a:endParaRPr lang="th-TH" sz="3600" dirty="0"/>
          </a:p>
          <a:p>
            <a:r>
              <a:rPr lang="en-US" sz="3600" dirty="0"/>
              <a:t>- every time you sold lotto you drop the ball into the box that labeled by </a:t>
            </a:r>
            <a:r>
              <a:rPr lang="en-US" sz="3600" u="sng" dirty="0"/>
              <a:t>lotto number</a:t>
            </a:r>
          </a:p>
          <a:p>
            <a:r>
              <a:rPr lang="en-US" sz="3600" dirty="0"/>
              <a:t>- </a:t>
            </a:r>
            <a:r>
              <a:rPr lang="th-TH" sz="3600" dirty="0"/>
              <a:t>ทุกๆ ครั้งที่เราขาย เราใส่ลูกบอลเข้าไปในกล่อง ที่มีหลาย</a:t>
            </a:r>
            <a:r>
              <a:rPr lang="th-TH" sz="3600" u="sng" dirty="0"/>
              <a:t>เลขเดียว</a:t>
            </a:r>
            <a:r>
              <a:rPr lang="th-TH" sz="3600" dirty="0"/>
              <a:t>กับหวยที่เราขาย</a:t>
            </a:r>
          </a:p>
        </p:txBody>
      </p:sp>
    </p:spTree>
    <p:extLst>
      <p:ext uri="{BB962C8B-B14F-4D97-AF65-F5344CB8AC3E}">
        <p14:creationId xmlns:p14="http://schemas.microsoft.com/office/powerpoint/2010/main" val="460279480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Custom 3">
      <a:majorFont>
        <a:latin typeface="TH Sarabun New"/>
        <a:ea typeface=""/>
        <a:cs typeface="TH Sarabun New"/>
      </a:majorFont>
      <a:minorFont>
        <a:latin typeface="TH Sarabun New"/>
        <a:ea typeface=""/>
        <a:cs typeface="TH Sarabun New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5DC3DCE361500448B8B985A5E7644B9" ma:contentTypeVersion="8" ma:contentTypeDescription="Create a new document." ma:contentTypeScope="" ma:versionID="d1159ceccca026b5abfc0291de47cc19">
  <xsd:schema xmlns:xsd="http://www.w3.org/2001/XMLSchema" xmlns:xs="http://www.w3.org/2001/XMLSchema" xmlns:p="http://schemas.microsoft.com/office/2006/metadata/properties" xmlns:ns2="41afd702-de2b-438a-a687-05413d17710b" targetNamespace="http://schemas.microsoft.com/office/2006/metadata/properties" ma:root="true" ma:fieldsID="6a3424e753f6356b76cd9984e3443b98" ns2:_="">
    <xsd:import namespace="41afd702-de2b-438a-a687-05413d17710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1afd702-de2b-438a-a687-05413d17710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5DA2393F-32EC-4F43-BBC9-3D2DC6377919}"/>
</file>

<file path=customXml/itemProps2.xml><?xml version="1.0" encoding="utf-8"?>
<ds:datastoreItem xmlns:ds="http://schemas.openxmlformats.org/officeDocument/2006/customXml" ds:itemID="{9494CC8D-8CDB-4427-8FF1-EF4EBCA4676E}"/>
</file>

<file path=customXml/itemProps3.xml><?xml version="1.0" encoding="utf-8"?>
<ds:datastoreItem xmlns:ds="http://schemas.openxmlformats.org/officeDocument/2006/customXml" ds:itemID="{82E05C94-0DAE-44F6-B052-F14F6B706267}"/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9525</TotalTime>
  <Words>2671</Words>
  <Application>Microsoft Office PowerPoint</Application>
  <PresentationFormat>Widescreen</PresentationFormat>
  <Paragraphs>334</Paragraphs>
  <Slides>49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3" baseType="lpstr">
      <vt:lpstr>Calibri</vt:lpstr>
      <vt:lpstr>TH Sarabun New</vt:lpstr>
      <vt:lpstr>Consolas</vt:lpstr>
      <vt:lpstr>Retrospect</vt:lpstr>
      <vt:lpstr>OOP &amp; data struct  15. Hashing</vt:lpstr>
      <vt:lpstr>PowerPoint Presentation</vt:lpstr>
      <vt:lpstr>Hashing</vt:lpstr>
      <vt:lpstr>Big O</vt:lpstr>
      <vt:lpstr>PowerPoint Presentation</vt:lpstr>
      <vt:lpstr>logic</vt:lpstr>
      <vt:lpstr>logic</vt:lpstr>
      <vt:lpstr>Sale lotto</vt:lpstr>
      <vt:lpstr>Hashing</vt:lpstr>
      <vt:lpstr>Hashing</vt:lpstr>
      <vt:lpstr>code</vt:lpstr>
      <vt:lpstr>The question is how many boxes we want?</vt:lpstr>
      <vt:lpstr> the answer is the Key</vt:lpstr>
      <vt:lpstr> the answer is the Key</vt:lpstr>
      <vt:lpstr>example</vt:lpstr>
      <vt:lpstr>Has function</vt:lpstr>
      <vt:lpstr>Has function</vt:lpstr>
      <vt:lpstr>example</vt:lpstr>
      <vt:lpstr>example</vt:lpstr>
      <vt:lpstr>code</vt:lpstr>
      <vt:lpstr>General hashing system</vt:lpstr>
      <vt:lpstr>Hash row</vt:lpstr>
      <vt:lpstr>Hash table</vt:lpstr>
      <vt:lpstr>insert</vt:lpstr>
      <vt:lpstr>Insert and access</vt:lpstr>
      <vt:lpstr>Increase (according to previous lotto (++))</vt:lpstr>
      <vt:lpstr>Code</vt:lpstr>
      <vt:lpstr>Code (++)</vt:lpstr>
      <vt:lpstr>Work with string</vt:lpstr>
      <vt:lpstr>Work with string</vt:lpstr>
      <vt:lpstr>Change hashing function (example)</vt:lpstr>
      <vt:lpstr>Example </vt:lpstr>
      <vt:lpstr>But!??</vt:lpstr>
      <vt:lpstr>Quiz</vt:lpstr>
      <vt:lpstr>What is Collisions อะไรคือการชนกัน</vt:lpstr>
      <vt:lpstr>Collisions example</vt:lpstr>
      <vt:lpstr>Collisions</vt:lpstr>
      <vt:lpstr>Quiz</vt:lpstr>
      <vt:lpstr>Several way to solve</vt:lpstr>
      <vt:lpstr>Chaining table technique</vt:lpstr>
      <vt:lpstr>Chaining technique</vt:lpstr>
      <vt:lpstr>Edit node (class)</vt:lpstr>
      <vt:lpstr>insert</vt:lpstr>
      <vt:lpstr>access</vt:lpstr>
      <vt:lpstr>PowerPoint Presentation</vt:lpstr>
      <vt:lpstr>Code</vt:lpstr>
      <vt:lpstr>Asymptotic notation</vt:lpstr>
      <vt:lpstr>Asymptotic notation</vt:lpstr>
      <vt:lpstr>LAB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OOP &amp; data struct  1.introduction</dc:title>
  <dc:creator>Somsin Thongkrairat</dc:creator>
  <cp:lastModifiedBy>Somsin Thongkrairat</cp:lastModifiedBy>
  <cp:revision>856</cp:revision>
  <dcterms:created xsi:type="dcterms:W3CDTF">2022-12-25T05:12:11Z</dcterms:created>
  <dcterms:modified xsi:type="dcterms:W3CDTF">2023-04-10T11:42:01Z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0x01010065DC3DCE361500448B8B985A5E7644B9</vt:lpwstr>
  </property>
</Properties>
</file>